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drawings/drawing3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18" r:id="rId2"/>
    <p:sldMasterId id="2147483662" r:id="rId3"/>
  </p:sldMasterIdLst>
  <p:notesMasterIdLst>
    <p:notesMasterId r:id="rId24"/>
  </p:notesMasterIdLst>
  <p:handoutMasterIdLst>
    <p:handoutMasterId r:id="rId25"/>
  </p:handoutMasterIdLst>
  <p:sldIdLst>
    <p:sldId id="261" r:id="rId4"/>
    <p:sldId id="1515" r:id="rId5"/>
    <p:sldId id="263" r:id="rId6"/>
    <p:sldId id="264" r:id="rId7"/>
    <p:sldId id="267" r:id="rId8"/>
    <p:sldId id="269" r:id="rId9"/>
    <p:sldId id="270" r:id="rId10"/>
    <p:sldId id="271" r:id="rId11"/>
    <p:sldId id="265" r:id="rId12"/>
    <p:sldId id="277" r:id="rId13"/>
    <p:sldId id="272" r:id="rId14"/>
    <p:sldId id="275" r:id="rId15"/>
    <p:sldId id="273" r:id="rId16"/>
    <p:sldId id="274" r:id="rId17"/>
    <p:sldId id="278" r:id="rId18"/>
    <p:sldId id="279" r:id="rId19"/>
    <p:sldId id="268" r:id="rId20"/>
    <p:sldId id="280" r:id="rId21"/>
    <p:sldId id="281" r:id="rId22"/>
    <p:sldId id="282" r:id="rId23"/>
  </p:sldIdLst>
  <p:sldSz cx="9906000" cy="6858000" type="A4"/>
  <p:notesSz cx="6807200" cy="9939338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5pPr>
    <a:lvl6pPr marL="22860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6pPr>
    <a:lvl7pPr marL="27432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7pPr>
    <a:lvl8pPr marL="32004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8pPr>
    <a:lvl9pPr marL="36576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td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  <a:srgbClr val="FFCC00"/>
    <a:srgbClr val="66FFFF"/>
    <a:srgbClr val="FF0000"/>
    <a:srgbClr val="FFFF00"/>
    <a:srgbClr val="380288"/>
    <a:srgbClr val="CCFFFF"/>
    <a:srgbClr val="FFFF99"/>
    <a:srgbClr val="E9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6" autoAdjust="0"/>
    <p:restoredTop sz="88592" autoAdjust="0"/>
  </p:normalViewPr>
  <p:slideViewPr>
    <p:cSldViewPr snapToGrid="0">
      <p:cViewPr varScale="1">
        <p:scale>
          <a:sx n="109" d="100"/>
          <a:sy n="109" d="100"/>
        </p:scale>
        <p:origin x="432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384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achlo97/Desktop/Tai%20lieu%20cai%20thie&#770;n/Tho&#795;&#768;i%20gian%20thao%20ta&#769;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achlo97/Desktop/Tai%20lieu%20cai%20thie&#770;n/Tho&#795;&#768;i%20gian%20thao%20ta&#769;c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taitv\Downloads\Copy%20of%20L&#253;%20do%20ch&#7885;n%20&#273;&#7873;%20t&#224;i_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39146336216171"/>
          <c:y val="6.9444444444444448E-2"/>
          <c:w val="0.83907043586764785"/>
          <c:h val="0.5422222222222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(2)'!$B$11</c:f>
              <c:strCache>
                <c:ptCount val="1"/>
                <c:pt idx="0">
                  <c:v>Tổng số bảng MPB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(2)'!$C$11:$T$11</c:f>
              <c:numCache>
                <c:formatCode>General</c:formatCode>
                <c:ptCount val="18"/>
                <c:pt idx="0">
                  <c:v>126</c:v>
                </c:pt>
                <c:pt idx="1">
                  <c:v>126</c:v>
                </c:pt>
                <c:pt idx="2">
                  <c:v>132</c:v>
                </c:pt>
                <c:pt idx="3">
                  <c:v>135</c:v>
                </c:pt>
                <c:pt idx="4">
                  <c:v>141</c:v>
                </c:pt>
                <c:pt idx="5">
                  <c:v>145</c:v>
                </c:pt>
                <c:pt idx="6">
                  <c:v>148</c:v>
                </c:pt>
                <c:pt idx="7">
                  <c:v>152</c:v>
                </c:pt>
                <c:pt idx="8">
                  <c:v>157</c:v>
                </c:pt>
                <c:pt idx="9">
                  <c:v>161</c:v>
                </c:pt>
                <c:pt idx="10">
                  <c:v>161</c:v>
                </c:pt>
                <c:pt idx="11">
                  <c:v>163</c:v>
                </c:pt>
                <c:pt idx="12">
                  <c:v>165</c:v>
                </c:pt>
                <c:pt idx="13">
                  <c:v>166</c:v>
                </c:pt>
                <c:pt idx="14">
                  <c:v>166</c:v>
                </c:pt>
                <c:pt idx="15">
                  <c:v>169</c:v>
                </c:pt>
                <c:pt idx="16">
                  <c:v>172</c:v>
                </c:pt>
                <c:pt idx="17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D2-3444-B8A1-2D017732653D}"/>
            </c:ext>
          </c:extLst>
        </c:ser>
        <c:ser>
          <c:idx val="1"/>
          <c:order val="1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1-AFD2-3444-B8A1-2D0177326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catAx>
        <c:axId val="124845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Tổng số bảng MPB</a:t>
                </a:r>
              </a:p>
            </c:rich>
          </c:tx>
          <c:layout>
            <c:manualLayout>
              <c:xMode val="edge"/>
              <c:yMode val="edge"/>
              <c:x val="5.8926773497575101E-2"/>
              <c:y val="0.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V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568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MPB </a:t>
            </a:r>
          </a:p>
        </c:rich>
      </c:tx>
      <c:layout>
        <c:manualLayout>
          <c:xMode val="edge"/>
          <c:yMode val="edge"/>
          <c:x val="0.21164243031802843"/>
          <c:y val="0.1222325189098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0.13330929772623976"/>
          <c:y val="0.39143450563169169"/>
          <c:w val="0.83703243201470046"/>
          <c:h val="0.542222222222222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0-5422-F04E-B890-CA18389F78BB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lineChart>
        <c:grouping val="standard"/>
        <c:varyColors val="0"/>
        <c:ser>
          <c:idx val="2"/>
          <c:order val="1"/>
          <c:tx>
            <c:strRef>
              <c:f>'Sheet1 (2)'!$B$13</c:f>
              <c:strCache>
                <c:ptCount val="1"/>
                <c:pt idx="0">
                  <c:v>Giờ công chuyển đổi bảng(MH)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elete val="1"/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(2)'!$C$13:$T$13</c:f>
              <c:numCache>
                <c:formatCode>0</c:formatCode>
                <c:ptCount val="18"/>
                <c:pt idx="0">
                  <c:v>11.316666666666666</c:v>
                </c:pt>
                <c:pt idx="1">
                  <c:v>11.801666666666666</c:v>
                </c:pt>
                <c:pt idx="2">
                  <c:v>13.741666666666665</c:v>
                </c:pt>
                <c:pt idx="3">
                  <c:v>14.549999999999999</c:v>
                </c:pt>
                <c:pt idx="4">
                  <c:v>16.166666666666664</c:v>
                </c:pt>
                <c:pt idx="5">
                  <c:v>17.298333333333332</c:v>
                </c:pt>
                <c:pt idx="6">
                  <c:v>18.106666666666666</c:v>
                </c:pt>
                <c:pt idx="7">
                  <c:v>19.076666666666664</c:v>
                </c:pt>
                <c:pt idx="8">
                  <c:v>20.046666666666663</c:v>
                </c:pt>
                <c:pt idx="9">
                  <c:v>20.693333333333332</c:v>
                </c:pt>
                <c:pt idx="10">
                  <c:v>17.783333333333331</c:v>
                </c:pt>
                <c:pt idx="11">
                  <c:v>21.016666666666666</c:v>
                </c:pt>
                <c:pt idx="12">
                  <c:v>21.986666666666665</c:v>
                </c:pt>
                <c:pt idx="13">
                  <c:v>22.794999999999998</c:v>
                </c:pt>
                <c:pt idx="14">
                  <c:v>22.956666666666663</c:v>
                </c:pt>
                <c:pt idx="15">
                  <c:v>24.249999999999996</c:v>
                </c:pt>
                <c:pt idx="16">
                  <c:v>24.573333333333331</c:v>
                </c:pt>
                <c:pt idx="17">
                  <c:v>24.734999999999999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22-F04E-B890-CA18389F78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4845680"/>
        <c:axId val="124847392"/>
      </c:lineChart>
      <c:catAx>
        <c:axId val="124845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3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Giờ công</a:t>
                </a:r>
              </a:p>
              <a:p>
                <a:pPr>
                  <a:defRPr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chuyển đổi bảng(MH)</a:t>
                </a:r>
              </a:p>
            </c:rich>
          </c:tx>
          <c:layout>
            <c:manualLayout>
              <c:xMode val="edge"/>
              <c:yMode val="edge"/>
              <c:x val="4.6379795349294289E-2"/>
              <c:y val="0.429583333333333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V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5680"/>
        <c:crosses val="autoZero"/>
        <c:crossBetween val="between"/>
        <c:majorUnit val="5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ysClr val="windowText" lastClr="000000"/>
                </a:solidFill>
              </a:rPr>
              <a:t>BIỂU</a:t>
            </a:r>
            <a:r>
              <a:rPr lang="en-US" sz="2400" b="1" baseline="0" dirty="0">
                <a:solidFill>
                  <a:sysClr val="windowText" lastClr="000000"/>
                </a:solidFill>
              </a:rPr>
              <a:t> ĐỒ PHÂN TÍCH CHI PHÍ MUA THIẾT BỊ CH2</a:t>
            </a:r>
            <a:endParaRPr lang="en-US" sz="2400" b="1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8573501515957064E-2"/>
          <c:y val="0.15838956624750977"/>
          <c:w val="0.85999768655666764"/>
          <c:h val="0.643248003939604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Pareto!$D$5</c:f>
              <c:strCache>
                <c:ptCount val="1"/>
                <c:pt idx="0">
                  <c:v>Chi phí mua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Pareto!$C$6:$C$13</c:f>
              <c:strCache>
                <c:ptCount val="8"/>
                <c:pt idx="0">
                  <c:v>Máy kiểm tra</c:v>
                </c:pt>
                <c:pt idx="1">
                  <c:v>Đồ gá</c:v>
                </c:pt>
                <c:pt idx="2">
                  <c:v>Linh kiện đồ gá</c:v>
                </c:pt>
                <c:pt idx="3">
                  <c:v>Hệ thống SSIS</c:v>
                </c:pt>
                <c:pt idx="4">
                  <c:v>Linh kiện chế tạo bảng</c:v>
                </c:pt>
                <c:pt idx="5">
                  <c:v>Băng chuyền</c:v>
                </c:pt>
                <c:pt idx="6">
                  <c:v>Thiết bị momen</c:v>
                </c:pt>
                <c:pt idx="7">
                  <c:v>Khác</c:v>
                </c:pt>
              </c:strCache>
            </c:strRef>
          </c:cat>
          <c:val>
            <c:numRef>
              <c:f>Pareto!$D$6:$D$13</c:f>
              <c:numCache>
                <c:formatCode>0.0</c:formatCode>
                <c:ptCount val="8"/>
                <c:pt idx="0">
                  <c:v>9</c:v>
                </c:pt>
                <c:pt idx="1">
                  <c:v>4</c:v>
                </c:pt>
                <c:pt idx="2">
                  <c:v>2.9</c:v>
                </c:pt>
                <c:pt idx="3">
                  <c:v>2.4</c:v>
                </c:pt>
                <c:pt idx="4">
                  <c:v>1.55</c:v>
                </c:pt>
                <c:pt idx="5">
                  <c:v>1</c:v>
                </c:pt>
                <c:pt idx="6">
                  <c:v>0.8</c:v>
                </c:pt>
                <c:pt idx="7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2-42DF-B80E-5B6FD8BF9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"/>
        <c:axId val="146579456"/>
        <c:axId val="159666112"/>
      </c:barChart>
      <c:lineChart>
        <c:grouping val="standard"/>
        <c:varyColors val="0"/>
        <c:ser>
          <c:idx val="1"/>
          <c:order val="1"/>
          <c:tx>
            <c:strRef>
              <c:f>Pareto!$F$4</c:f>
              <c:strCache>
                <c:ptCount val="1"/>
                <c:pt idx="0">
                  <c:v>Lũy kế</c:v>
                </c:pt>
              </c:strCache>
            </c:strRef>
          </c:tx>
          <c:spPr>
            <a:ln w="539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ln w="57150">
                <a:solidFill>
                  <a:srgbClr val="FF0000"/>
                </a:solidFill>
              </a:ln>
            </c:spPr>
          </c:marker>
          <c:dLbls>
            <c:dLbl>
              <c:idx val="4"/>
              <c:layout>
                <c:manualLayout>
                  <c:x val="-6.4396270034229181E-2"/>
                  <c:y val="-3.39837405148539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987-4EE1-8D62-FFAE678A4B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lang="ja-JP" sz="1800" b="1"/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Pareto!$C$6:$C$13</c:f>
              <c:strCache>
                <c:ptCount val="8"/>
                <c:pt idx="0">
                  <c:v>Máy kiểm tra</c:v>
                </c:pt>
                <c:pt idx="1">
                  <c:v>Đồ gá</c:v>
                </c:pt>
                <c:pt idx="2">
                  <c:v>Linh kiện đồ gá</c:v>
                </c:pt>
                <c:pt idx="3">
                  <c:v>Hệ thống SSIS</c:v>
                </c:pt>
                <c:pt idx="4">
                  <c:v>Linh kiện chế tạo bảng</c:v>
                </c:pt>
                <c:pt idx="5">
                  <c:v>Băng chuyền</c:v>
                </c:pt>
                <c:pt idx="6">
                  <c:v>Thiết bị momen</c:v>
                </c:pt>
                <c:pt idx="7">
                  <c:v>Khác</c:v>
                </c:pt>
              </c:strCache>
            </c:strRef>
          </c:cat>
          <c:val>
            <c:numRef>
              <c:f>Pareto!$F$5:$F$13</c:f>
              <c:numCache>
                <c:formatCode>0%</c:formatCode>
                <c:ptCount val="9"/>
                <c:pt idx="0">
                  <c:v>0</c:v>
                </c:pt>
                <c:pt idx="1">
                  <c:v>0.41002277904328011</c:v>
                </c:pt>
                <c:pt idx="2">
                  <c:v>0.592255125284738</c:v>
                </c:pt>
                <c:pt idx="3">
                  <c:v>0.72437357630979493</c:v>
                </c:pt>
                <c:pt idx="4">
                  <c:v>0.83371298405466965</c:v>
                </c:pt>
                <c:pt idx="5" formatCode="0.0%">
                  <c:v>0.90432801822323461</c:v>
                </c:pt>
                <c:pt idx="6">
                  <c:v>0.94988610478359903</c:v>
                </c:pt>
                <c:pt idx="7">
                  <c:v>0.98633257403189067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C02-42DF-B80E-5B6FD8BF9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580480"/>
        <c:axId val="145977280"/>
      </c:lineChart>
      <c:catAx>
        <c:axId val="14657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59666112"/>
        <c:crosses val="autoZero"/>
        <c:auto val="1"/>
        <c:lblAlgn val="ctr"/>
        <c:lblOffset val="100"/>
        <c:noMultiLvlLbl val="0"/>
      </c:catAx>
      <c:valAx>
        <c:axId val="159666112"/>
        <c:scaling>
          <c:orientation val="minMax"/>
          <c:max val="22"/>
          <c:min val="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6579456"/>
        <c:crosses val="autoZero"/>
        <c:crossBetween val="between"/>
        <c:majorUnit val="2"/>
        <c:minorUnit val="2"/>
      </c:valAx>
      <c:valAx>
        <c:axId val="145977280"/>
        <c:scaling>
          <c:orientation val="minMax"/>
          <c:max val="1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6580480"/>
        <c:crosses val="max"/>
        <c:crossBetween val="midCat"/>
      </c:valAx>
      <c:catAx>
        <c:axId val="14658048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FFFFFF"/>
            </a:solidFill>
          </a:ln>
        </c:spPr>
        <c:txPr>
          <a:bodyPr/>
          <a:lstStyle/>
          <a:p>
            <a:pPr>
              <a:defRPr lang="ja-JP"/>
            </a:pPr>
            <a:endParaRPr lang="en-VN"/>
          </a:p>
        </c:txPr>
        <c:crossAx val="145977280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</c:legendEntry>
      <c:layout>
        <c:manualLayout>
          <c:xMode val="edge"/>
          <c:yMode val="edge"/>
          <c:x val="2.4086010549215466E-2"/>
          <c:y val="0.92045257812404935"/>
          <c:w val="0.88108630975274904"/>
          <c:h val="6.9213092389325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VN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</a:t>
            </a:r>
            <a:r>
              <a:rPr lang="en-US" b="1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PHÍ MUA THIẾT BỊ VƯỢT KINH PHÍ ĐẦU TƯ</a:t>
            </a:r>
            <a:endParaRPr lang="en-US" b="1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layout>
        <c:manualLayout>
          <c:xMode val="edge"/>
          <c:yMode val="edge"/>
          <c:x val="0.16973514382481861"/>
          <c:y val="1.510307551735961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1107511987287852E-2"/>
          <c:y val="0.14084252169828337"/>
          <c:w val="0.92267611681405537"/>
          <c:h val="0.73931021360347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'Mục tiêu-Kết quả'!$C$7</c:f>
              <c:strCache>
                <c:ptCount val="1"/>
                <c:pt idx="0">
                  <c:v>Chi phí mua thiết bị phát sinh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2-39B9-43F1-BBBB-9E7531EC1DD8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1-39B9-43F1-BBBB-9E7531EC1DD8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B9-43F1-BBBB-9E7531EC1DD8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B9-43F1-BBBB-9E7531EC1D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'Mục tiêu-Kết quả'!$D$6:$E$6</c:f>
              <c:strCache>
                <c:ptCount val="2"/>
                <c:pt idx="0">
                  <c:v>Trước cải thiện</c:v>
                </c:pt>
                <c:pt idx="1">
                  <c:v>Mục tiêu</c:v>
                </c:pt>
              </c:strCache>
            </c:strRef>
          </c:cat>
          <c:val>
            <c:numRef>
              <c:f>'Mục tiêu-Kết quả'!$D$7:$E$7</c:f>
              <c:numCache>
                <c:formatCode>General</c:formatCode>
                <c:ptCount val="2"/>
                <c:pt idx="0">
                  <c:v>13.5</c:v>
                </c:pt>
                <c:pt idx="1">
                  <c:v>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9-43F1-BBBB-9E7531EC1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021248"/>
        <c:axId val="63548800"/>
      </c:barChart>
      <c:catAx>
        <c:axId val="14802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63548800"/>
        <c:crosses val="autoZero"/>
        <c:auto val="1"/>
        <c:lblAlgn val="ctr"/>
        <c:lblOffset val="100"/>
        <c:noMultiLvlLbl val="0"/>
      </c:catAx>
      <c:valAx>
        <c:axId val="6354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8021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2400" b="1" i="0" baseline="0" dirty="0">
                <a:solidFill>
                  <a:schemeClr val="tx1"/>
                </a:solidFill>
                <a:effectLst/>
              </a:rPr>
              <a:t>CHI PHÍ MUA THIẾT BỊ VƯỢT KINH PHÍ ĐẦU TƯ</a:t>
            </a:r>
            <a:endParaRPr lang="en-US" sz="24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4212799189501793"/>
          <c:y val="1.57074556703697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858757728903078E-2"/>
          <c:y val="0.26405225144763311"/>
          <c:w val="0.92928853693941338"/>
          <c:h val="0.642106705734819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'[Copy of Lý do chọn đề tài_H.xlsx]Mục tiêu-Kết quả'!$C$7</c:f>
              <c:strCache>
                <c:ptCount val="1"/>
                <c:pt idx="0">
                  <c:v>THỰC TÍCH HIỆU QUẢ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4-4E14-4030-8987-3FFCCAED290C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1-4E14-4030-8987-3FFCCAED290C}"/>
              </c:ext>
            </c:extLst>
          </c:dPt>
          <c:dPt>
            <c:idx val="2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3-4E14-4030-8987-3FFCCAED290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14-4030-8987-3FFCCAED290C}"/>
                </c:ext>
              </c:extLst>
            </c:dLbl>
            <c:dLbl>
              <c:idx val="1"/>
              <c:layout>
                <c:manualLayout>
                  <c:x val="-1.488163940826852E-2"/>
                  <c:y val="1.6138493178119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14-4030-8987-3FFCCAED290C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14-4030-8987-3FFCCAED2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'[Copy of Lý do chọn đề tài_H.xlsx]Mục tiêu-Kết quả'!$D$6:$F$6</c:f>
              <c:strCache>
                <c:ptCount val="3"/>
                <c:pt idx="0">
                  <c:v>Trước cải thiện</c:v>
                </c:pt>
                <c:pt idx="1">
                  <c:v>Mục tiêu</c:v>
                </c:pt>
                <c:pt idx="2">
                  <c:v>Sau cải thiện</c:v>
                </c:pt>
              </c:strCache>
            </c:strRef>
          </c:cat>
          <c:val>
            <c:numRef>
              <c:f>'[Copy of Lý do chọn đề tài_H.xlsx]Mục tiêu-Kết quả'!$D$7:$F$7</c:f>
              <c:numCache>
                <c:formatCode>General</c:formatCode>
                <c:ptCount val="3"/>
                <c:pt idx="0">
                  <c:v>13.5</c:v>
                </c:pt>
                <c:pt idx="1">
                  <c:v>10.8</c:v>
                </c:pt>
                <c:pt idx="2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14-4030-8987-3FFCCAED2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637184"/>
        <c:axId val="122408320"/>
      </c:barChart>
      <c:catAx>
        <c:axId val="14863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VN"/>
          </a:p>
        </c:txPr>
        <c:crossAx val="122408320"/>
        <c:crosses val="autoZero"/>
        <c:auto val="1"/>
        <c:lblAlgn val="ctr"/>
        <c:lblOffset val="100"/>
        <c:noMultiLvlLbl val="0"/>
      </c:catAx>
      <c:valAx>
        <c:axId val="1224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863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0.63495</cdr:x>
      <cdr:y>0.65375</cdr:y>
    </cdr:from>
    <cdr:to>
      <cdr:x>0.65367</cdr:x>
      <cdr:y>0.69733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4DCEE43-EDA6-6E34-F910-BCD9E96AA91D}"/>
            </a:ext>
          </a:extLst>
        </cdr:cNvPr>
        <cdr:cNvCxnSpPr/>
      </cdr:nvCxnSpPr>
      <cdr:spPr>
        <a:xfrm xmlns:a="http://schemas.openxmlformats.org/drawingml/2006/main">
          <a:off x="5168900" y="1714500"/>
          <a:ext cx="152400" cy="114300"/>
        </a:xfrm>
        <a:prstGeom xmlns:a="http://schemas.openxmlformats.org/drawingml/2006/main" prst="line">
          <a:avLst/>
        </a:prstGeom>
        <a:ln xmlns:a="http://schemas.openxmlformats.org/drawingml/2006/main" w="9525"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0.60842</cdr:x>
      <cdr:y>0.70285</cdr:y>
    </cdr:from>
    <cdr:to>
      <cdr:x>0.73673</cdr:x>
      <cdr:y>0.81835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E47ECE9-0325-ACAE-34D5-BA612F9AB101}"/>
            </a:ext>
          </a:extLst>
        </cdr:cNvPr>
        <cdr:cNvSpPr txBox="1"/>
      </cdr:nvSpPr>
      <cdr:spPr>
        <a:xfrm xmlns:a="http://schemas.openxmlformats.org/drawingml/2006/main">
          <a:off x="4876586" y="1823296"/>
          <a:ext cx="1028425" cy="2996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kern="1200" dirty="0">
              <a:solidFill>
                <a:schemeClr val="accent2">
                  <a:lumMod val="75000"/>
                </a:schemeClr>
              </a:solidFill>
            </a:rPr>
            <a:t>Tet Holiday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0.0503</cdr:x>
      <cdr:y>0.13576</cdr:y>
    </cdr:from>
    <cdr:to>
      <cdr:x>0.50032</cdr:x>
      <cdr:y>0.91623</cdr:y>
    </cdr:to>
    <cdr:sp macro="" textlink="">
      <cdr:nvSpPr>
        <cdr:cNvPr id="2" name="Rectangle 1"/>
        <cdr:cNvSpPr/>
      </cdr:nvSpPr>
      <cdr:spPr bwMode="auto">
        <a:xfrm xmlns:a="http://schemas.openxmlformats.org/drawingml/2006/main">
          <a:off x="463106" y="684281"/>
          <a:ext cx="4143374" cy="393386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Overflow="clip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0.63089</cdr:x>
      <cdr:y>0.02844</cdr:y>
    </cdr:from>
    <cdr:to>
      <cdr:x>0.97789</cdr:x>
      <cdr:y>0.36298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2616714A-1602-6651-F1B4-B435E7288B6B}"/>
            </a:ext>
          </a:extLst>
        </cdr:cNvPr>
        <cdr:cNvGrpSpPr/>
      </cdr:nvGrpSpPr>
      <cdr:grpSpPr>
        <a:xfrm xmlns:a="http://schemas.openxmlformats.org/drawingml/2006/main">
          <a:off x="5434960" y="143489"/>
          <a:ext cx="2989319" cy="1687865"/>
          <a:chOff x="5541443" y="70882"/>
          <a:chExt cx="2883148" cy="1417432"/>
        </a:xfrm>
      </cdr:grpSpPr>
      <cdr:sp macro="" textlink="">
        <cdr:nvSpPr>
          <cdr:cNvPr id="3" name="Explosion 1 2"/>
          <cdr:cNvSpPr/>
        </cdr:nvSpPr>
        <cdr:spPr bwMode="auto">
          <a:xfrm xmlns:a="http://schemas.openxmlformats.org/drawingml/2006/main">
            <a:off x="5541443" y="70882"/>
            <a:ext cx="2883148" cy="1417432"/>
          </a:xfrm>
          <a:prstGeom xmlns:a="http://schemas.openxmlformats.org/drawingml/2006/main" prst="irregularSeal1">
            <a:avLst/>
          </a:prstGeom>
          <a:solidFill xmlns:a="http://schemas.openxmlformats.org/drawingml/2006/main">
            <a:srgbClr val="FFC000"/>
          </a:solidFill>
          <a:ln xmlns:a="http://schemas.openxmlformats.org/drawingml/2006/main"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 xmlns:a="http://schemas.openxmlformats.org/drawingml/2006/main"/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5pPr>
            <a:lvl6pPr marL="22860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6pPr>
            <a:lvl7pPr marL="27432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7pPr>
            <a:lvl8pPr marL="32004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8pPr>
            <a:lvl9pPr marL="36576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9pPr>
          </a:lstStyle>
          <a:p xmlns:a="http://schemas.openxmlformats.org/drawingml/2006/main">
            <a:endParaRPr lang="en-US"/>
          </a:p>
        </cdr:txBody>
      </cdr:sp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6261703" y="472711"/>
            <a:ext cx="1672543" cy="833644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20%</a:t>
            </a:r>
          </a:p>
          <a:p xmlns:a="http://schemas.openxmlformats.org/drawingml/2006/main">
            <a:r>
              <a:rPr lang="en-US" sz="2000" b="1" dirty="0">
                <a:solidFill>
                  <a:srgbClr val="0000FF"/>
                </a:solidFill>
                <a:latin typeface="+mj-lt"/>
              </a:rPr>
              <a:t>(2.7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triệu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yên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)</a:t>
            </a:r>
          </a:p>
        </cdr:txBody>
      </cdr:sp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0.21818</cdr:x>
      <cdr:y>0.30236</cdr:y>
    </cdr:from>
    <cdr:to>
      <cdr:x>0.79159</cdr:x>
      <cdr:y>0.42802</cdr:y>
    </cdr:to>
    <cdr:sp macro="" textlink="">
      <cdr:nvSpPr>
        <cdr:cNvPr id="3" name="Right Arrow 2"/>
        <cdr:cNvSpPr/>
      </cdr:nvSpPr>
      <cdr:spPr bwMode="auto">
        <a:xfrm xmlns:a="http://schemas.openxmlformats.org/drawingml/2006/main" rot="631395">
          <a:off x="2020414" y="1461013"/>
          <a:ext cx="5310050" cy="607196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00B050"/>
        </a:solidFill>
        <a:ln xmlns:a="http://schemas.openxmlformats.org/drawingml/2006/main" w="9525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l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B284A92-0155-4D32-AB18-317528A36D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4361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1" y="4721303"/>
            <a:ext cx="5445760" cy="447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53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284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8107F0E-1611-4E78-8070-306B5A5205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27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Chỉnh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viền</a:t>
            </a:r>
            <a:r>
              <a:rPr lang="en-US" baseline="0" dirty="0"/>
              <a:t> (2)</a:t>
            </a:r>
          </a:p>
          <a:p>
            <a:r>
              <a:rPr lang="en-US" baseline="0" dirty="0" err="1"/>
              <a:t>Bổ</a:t>
            </a:r>
            <a:r>
              <a:rPr lang="en-US" baseline="0" dirty="0"/>
              <a:t> sung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OQC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A638B-D613-4F05-ABE2-D118EA2B8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76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B18FD-F87C-42B3-B5DF-26B00461F6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23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2488" y="681038"/>
            <a:ext cx="2235200" cy="54451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1038"/>
            <a:ext cx="6554788" cy="5445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BCBA-36C4-4E21-9666-E0AA8A767EF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8338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681038"/>
            <a:ext cx="8942388" cy="5445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67B51-E718-4C5E-8C87-4CE3C52BAB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82359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26" y="2561354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E8216-6A39-4D1B-BEE3-9540D8D2409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165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19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882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49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12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43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18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46691-7CA2-4BBE-8330-E4CE8EF85D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770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91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831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1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42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803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85CF5-E20A-42E2-8F2F-16D8F1DB4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2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5013-37A4-4225-8719-3E31B1499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45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5B4C4-4E12-4BB5-B2EB-096C1286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1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B899D-1D41-496A-BEC5-B03202B91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6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45CEF-CF72-422A-AA34-16D07FFD14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0BA80-4BFD-4133-BE2B-1EDFE7B16B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882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DC29-9E73-456D-AEC2-70EA0828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1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89935-FD0E-4A18-98DD-262A454B7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6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2C5AE-81D4-44BA-A484-C26D966E9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1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24F7-2BD0-4C0B-8027-7A9AD826B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09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A589A-BABB-4E07-AC63-23920440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1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5B76B-FE66-4018-80D7-3BABA2A51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D7E24-A7E2-4842-BC4D-4740969E38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59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0E1BB-2D14-42B0-8CF1-15FD73B15DE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05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B5C8-E33C-4C4A-9CBE-867BF76305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327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38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CEB5-00FF-465E-8A39-5C60B3DA9E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10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224E-8CC7-4CEA-9111-25343D0E901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806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dirty="0"/>
              <a:t>20</a:t>
            </a:r>
          </a:p>
          <a:p>
            <a:pPr>
              <a:defRPr/>
            </a:pPr>
            <a:endParaRPr lang="en-US" altLang="ja-JP" dirty="0"/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9040969" y="-164"/>
            <a:ext cx="873389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957263">
              <a:defRPr/>
            </a:pPr>
            <a:fld id="{85804862-7661-4C88-BC85-7B5951049EF7}" type="slidenum">
              <a:rPr lang="zh-TW" altLang="en-US" sz="2200" smtClean="0">
                <a:solidFill>
                  <a:schemeClr val="tx1"/>
                </a:solidFill>
                <a:latin typeface="+mj-lt"/>
                <a:ea typeface="ＭＳ Ｐゴシック" pitchFamily="34" charset="-128"/>
                <a:cs typeface="Tahoma" panose="020B0604030504040204" pitchFamily="34" charset="0"/>
              </a:rPr>
              <a:pPr defTabSz="957263">
                <a:defRPr/>
              </a:pPr>
              <a:t>‹#›</a:t>
            </a:fld>
            <a:r>
              <a:rPr lang="en-US" altLang="zh-TW" sz="2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</p:sldLayoutIdLst>
  <p:hf sldNum="0" hdr="0" ftr="0" dt="0"/>
  <p:txStyles>
    <p:titleStyle>
      <a:lvl1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58775" indent="-358775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3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77875" indent="-298450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9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96975" indent="-239713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76400" indent="-239713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155825" indent="-239713" algn="l" defTabSz="957263" rtl="0" eaLnBrk="0" fontAlgn="base" hangingPunct="0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6130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702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74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46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7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fld id="{15B03275-452F-4C71-8CA3-02B8E0DE6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08" y="2267448"/>
            <a:ext cx="895349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4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RÚT NGẮN THỜI GIAN CHUYỂN ĐỔI BẢNG MPB BẰNG VIỆC PHÁT TRIỂN PHẦN MỀM QUẢN LÝ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26603" y="529947"/>
            <a:ext cx="7708248" cy="1608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BÁO CÁO</a:t>
            </a:r>
            <a:r>
              <a:rPr kumimoji="1"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 ĐHCT LẦN THỨ </a:t>
            </a:r>
            <a:r>
              <a:rPr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33</a:t>
            </a:r>
            <a:endParaRPr kumimoji="1" lang="en-US" altLang="ja-JP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/1</a:t>
            </a:r>
            <a:r>
              <a:rPr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</a:t>
            </a:r>
            <a:r>
              <a:rPr kumimoji="1"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2024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)</a:t>
            </a:r>
            <a:endParaRPr lang="en-US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48276" y="6283041"/>
            <a:ext cx="4509794" cy="42467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18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NGƯỜI PHÁT BIỂU : NGUYỄN ĐÌNH DŨNG</a:t>
            </a:r>
          </a:p>
        </p:txBody>
      </p:sp>
      <p:sp>
        <p:nvSpPr>
          <p:cNvPr id="7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3" y="4950779"/>
            <a:ext cx="82727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【</a:t>
            </a:r>
            <a:r>
              <a:rPr lang="vi-VN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BỘ PHẬN KTSX – PHÒNG KTTB</a:t>
            </a: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】</a:t>
            </a:r>
            <a:endParaRPr lang="ja-JP" altLang="en-US" sz="3000" dirty="0">
              <a:solidFill>
                <a:srgbClr val="2D2D8A"/>
              </a:solidFill>
              <a:latin typeface="+mj-lt"/>
              <a:ea typeface="Meiryo UI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065668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208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1,3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-142938" y="480442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4026" y="1228565"/>
            <a:ext cx="8803333" cy="532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endParaRPr lang="en-US" sz="2000" dirty="0">
              <a:solidFill>
                <a:srgbClr val="0000FF"/>
              </a:solidFill>
              <a:latin typeface="Times New Roman" pitchFamily="18" charset="0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7267" y="1765171"/>
            <a:ext cx="928042" cy="38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Before 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17267" y="1763445"/>
            <a:ext cx="4629185" cy="42652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51555" y="5676910"/>
            <a:ext cx="5095055" cy="304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</a:t>
            </a:r>
            <a:r>
              <a:rPr lang="en-US" sz="1800" dirty="0"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 74.1 (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35127" y="1765678"/>
            <a:ext cx="799212" cy="38047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 2"/>
              </a:rPr>
              <a:t>After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935127" y="1772681"/>
            <a:ext cx="4786866" cy="4265279"/>
          </a:xfrm>
          <a:prstGeom prst="rect">
            <a:avLst/>
          </a:prstGeom>
          <a:noFill/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97088" y="5648363"/>
            <a:ext cx="4462943" cy="3049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≈32.5 (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30" name="TextBox 2"/>
          <p:cNvSpPr txBox="1"/>
          <p:nvPr/>
        </p:nvSpPr>
        <p:spPr>
          <a:xfrm>
            <a:off x="5814404" y="1828016"/>
            <a:ext cx="3109899" cy="3405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Airtack</a:t>
            </a:r>
            <a:endParaRPr lang="en-US" dirty="0"/>
          </a:p>
        </p:txBody>
      </p:sp>
      <p:sp>
        <p:nvSpPr>
          <p:cNvPr id="31" name="TextBox 2"/>
          <p:cNvSpPr txBox="1"/>
          <p:nvPr/>
        </p:nvSpPr>
        <p:spPr>
          <a:xfrm>
            <a:off x="1213377" y="1828016"/>
            <a:ext cx="2908533" cy="327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SMC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48678" y="809379"/>
            <a:ext cx="9647203" cy="9539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của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SMC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/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tìm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mới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tương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tự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/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35" y="2231882"/>
            <a:ext cx="4067353" cy="285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 bwMode="auto">
          <a:xfrm>
            <a:off x="8131931" y="2219325"/>
            <a:ext cx="1209660" cy="2854264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5624945" y="5163263"/>
            <a:ext cx="3851564" cy="495175"/>
          </a:xfrm>
          <a:prstGeom prst="wedgeRectCallout">
            <a:avLst>
              <a:gd name="adj1" fmla="val 28086"/>
              <a:gd name="adj2" fmla="val -79469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Giá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từ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22%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</a:rPr>
              <a:t>→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</a:rPr>
              <a:t>53%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4" y="2219325"/>
            <a:ext cx="3589865" cy="299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ectangular Callout 37"/>
          <p:cNvSpPr/>
          <p:nvPr/>
        </p:nvSpPr>
        <p:spPr bwMode="auto">
          <a:xfrm>
            <a:off x="2191616" y="5338747"/>
            <a:ext cx="1715851" cy="320269"/>
          </a:xfrm>
          <a:prstGeom prst="wedgeRectCallout">
            <a:avLst>
              <a:gd name="adj1" fmla="val 42575"/>
              <a:gd name="adj2" fmla="val -9527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Giá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thành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cao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 txBox="1">
            <a:spLocks/>
          </p:cNvSpPr>
          <p:nvPr/>
        </p:nvSpPr>
        <p:spPr>
          <a:xfrm>
            <a:off x="25168" y="-4423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ĐÔI SÁCH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58885" y="244450"/>
            <a:ext cx="8699453" cy="581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2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các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09" y="5777077"/>
            <a:ext cx="45700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50.7 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6697" y="5781316"/>
            <a:ext cx="463277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20.3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727" y="2383102"/>
            <a:ext cx="9266445" cy="3763308"/>
            <a:chOff x="178801" y="1872180"/>
            <a:chExt cx="8745263" cy="4217961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89600" y="1882684"/>
              <a:ext cx="894937" cy="4316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78801" y="1880053"/>
              <a:ext cx="4309093" cy="4210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54025" y="1872180"/>
              <a:ext cx="727240" cy="4316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559774" y="1880053"/>
              <a:ext cx="4364290" cy="42100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58885" y="6104468"/>
            <a:ext cx="992137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ja-JP" altLang="en-US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sz="2300" b="1" dirty="0" err="1">
                <a:solidFill>
                  <a:srgbClr val="0000FF"/>
                </a:solidFill>
              </a:rPr>
              <a:t>Hiệu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quả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cải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thiện</a:t>
            </a:r>
            <a:r>
              <a:rPr lang="en-US" sz="2300" b="1" dirty="0">
                <a:solidFill>
                  <a:srgbClr val="0000FF"/>
                </a:solidFill>
              </a:rPr>
              <a:t> 5 line CH2 </a:t>
            </a:r>
            <a:r>
              <a:rPr lang="en-US" sz="23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2300" b="1" dirty="0">
                <a:solidFill>
                  <a:srgbClr val="0000FF"/>
                </a:solidFill>
              </a:rPr>
              <a:t>152 </a:t>
            </a:r>
            <a:r>
              <a:rPr lang="en-US" sz="2300" b="1" dirty="0" err="1">
                <a:solidFill>
                  <a:srgbClr val="0000FF"/>
                </a:solidFill>
              </a:rPr>
              <a:t>Triệu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đồng</a:t>
            </a:r>
            <a:endParaRPr lang="en-US" sz="2300" b="1" dirty="0">
              <a:solidFill>
                <a:srgbClr val="0000FF"/>
              </a:solidFill>
            </a:endParaRPr>
          </a:p>
          <a:p>
            <a:pPr defTabSz="914400"/>
            <a:r>
              <a:rPr lang="en-US" sz="2300" b="1" dirty="0">
                <a:solidFill>
                  <a:srgbClr val="0000FF"/>
                </a:solidFill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≈ 0,95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yên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2930167" y="4756820"/>
            <a:ext cx="54564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537328" y="5064168"/>
            <a:ext cx="120183" cy="36038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48" name="Group 1047"/>
          <p:cNvGrpSpPr/>
          <p:nvPr/>
        </p:nvGrpSpPr>
        <p:grpSpPr>
          <a:xfrm>
            <a:off x="462345" y="2920618"/>
            <a:ext cx="4376992" cy="2880000"/>
            <a:chOff x="462345" y="2322590"/>
            <a:chExt cx="4376992" cy="288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5" y="2322590"/>
              <a:ext cx="4376992" cy="2880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 bwMode="auto">
            <a:xfrm flipH="1">
              <a:off x="2978871" y="4826524"/>
              <a:ext cx="1197203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2954519" y="4383808"/>
              <a:ext cx="1124146" cy="7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2954519" y="4158792"/>
              <a:ext cx="24352" cy="6677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H="1" flipV="1">
              <a:off x="3222904" y="4158792"/>
              <a:ext cx="57624" cy="65987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3475816" y="4158792"/>
              <a:ext cx="101656" cy="667732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H="1" flipV="1">
              <a:off x="3799003" y="4384594"/>
              <a:ext cx="88293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 flipH="1" flipV="1">
              <a:off x="4078665" y="4384594"/>
              <a:ext cx="124905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551858" y="4826524"/>
              <a:ext cx="1324076" cy="157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669305" y="4492658"/>
              <a:ext cx="1206629" cy="33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flipH="1">
              <a:off x="1838228" y="4495992"/>
              <a:ext cx="37708" cy="33210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 flipV="1">
              <a:off x="1367577" y="4495992"/>
              <a:ext cx="60929" cy="32267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1043578" y="4492658"/>
              <a:ext cx="68784" cy="33386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 bwMode="auto">
          <a:xfrm flipH="1">
            <a:off x="537329" y="5086757"/>
            <a:ext cx="120182" cy="33936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flipH="1">
            <a:off x="2935665" y="4756820"/>
            <a:ext cx="56207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3" y="3344756"/>
            <a:ext cx="833787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54" name="Straight Arrow Connector 1053"/>
          <p:cNvCxnSpPr/>
          <p:nvPr/>
        </p:nvCxnSpPr>
        <p:spPr bwMode="auto">
          <a:xfrm>
            <a:off x="973276" y="4424756"/>
            <a:ext cx="240620" cy="6692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28" idx="2"/>
          </p:cNvCxnSpPr>
          <p:nvPr/>
        </p:nvCxnSpPr>
        <p:spPr bwMode="auto">
          <a:xfrm>
            <a:off x="973277" y="4424756"/>
            <a:ext cx="2005594" cy="3346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1" name="Group 1060"/>
          <p:cNvGrpSpPr/>
          <p:nvPr/>
        </p:nvGrpSpPr>
        <p:grpSpPr>
          <a:xfrm>
            <a:off x="5167622" y="2920618"/>
            <a:ext cx="4376992" cy="2880000"/>
            <a:chOff x="5167622" y="3480915"/>
            <a:chExt cx="4376992" cy="2880000"/>
          </a:xfrm>
        </p:grpSpPr>
        <p:grpSp>
          <p:nvGrpSpPr>
            <p:cNvPr id="109" name="Group 108"/>
            <p:cNvGrpSpPr/>
            <p:nvPr/>
          </p:nvGrpSpPr>
          <p:grpSpPr>
            <a:xfrm>
              <a:off x="5167622" y="3480915"/>
              <a:ext cx="4376992" cy="2880000"/>
              <a:chOff x="462345" y="2322590"/>
              <a:chExt cx="4376992" cy="2880000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5" y="2322590"/>
                <a:ext cx="4376992" cy="288000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</p:pic>
          <p:cxnSp>
            <p:nvCxnSpPr>
              <p:cNvPr id="111" name="Straight Connector 110"/>
              <p:cNvCxnSpPr/>
              <p:nvPr/>
            </p:nvCxnSpPr>
            <p:spPr bwMode="auto">
              <a:xfrm flipH="1">
                <a:off x="2978871" y="4826524"/>
                <a:ext cx="1197203" cy="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2954519" y="4383808"/>
                <a:ext cx="1124146" cy="786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2954519" y="4158792"/>
                <a:ext cx="24352" cy="6677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H="1" flipV="1">
                <a:off x="3222904" y="4158792"/>
                <a:ext cx="57624" cy="65987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3475816" y="4158792"/>
                <a:ext cx="101656" cy="667732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flipH="1" flipV="1">
                <a:off x="3799003" y="4384594"/>
                <a:ext cx="88293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 flipV="1">
                <a:off x="4078665" y="4384594"/>
                <a:ext cx="124905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551858" y="4826524"/>
                <a:ext cx="1324076" cy="1571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669305" y="4492658"/>
                <a:ext cx="1206629" cy="33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1838228" y="4495992"/>
                <a:ext cx="37708" cy="33210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 bwMode="auto">
              <a:xfrm flipV="1">
                <a:off x="1367577" y="4495992"/>
                <a:ext cx="60929" cy="32267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043578" y="4492658"/>
                <a:ext cx="68784" cy="33386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/>
            <p:cNvCxnSpPr/>
            <p:nvPr/>
          </p:nvCxnSpPr>
          <p:spPr bwMode="auto">
            <a:xfrm flipH="1">
              <a:off x="7647144" y="5329686"/>
              <a:ext cx="562073" cy="0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flipV="1">
              <a:off x="5257135" y="5635927"/>
              <a:ext cx="129993" cy="341063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Rectangular Callout 31"/>
          <p:cNvSpPr/>
          <p:nvPr/>
        </p:nvSpPr>
        <p:spPr bwMode="auto">
          <a:xfrm>
            <a:off x="6579897" y="2568624"/>
            <a:ext cx="2585638" cy="931199"/>
          </a:xfrm>
          <a:prstGeom prst="wedgeRectCallout">
            <a:avLst>
              <a:gd name="adj1" fmla="val 5334"/>
              <a:gd name="adj2" fmla="val 187934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Mica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2182995" y="2594066"/>
            <a:ext cx="2585638" cy="973134"/>
          </a:xfrm>
          <a:prstGeom prst="wedgeRectCallout">
            <a:avLst>
              <a:gd name="adj1" fmla="val 532"/>
              <a:gd name="adj2" fmla="val 169214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POM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46" y="3326284"/>
            <a:ext cx="77876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7" name="Straight Arrow Connector 126"/>
          <p:cNvCxnSpPr>
            <a:stCxn id="1030" idx="2"/>
          </p:cNvCxnSpPr>
          <p:nvPr/>
        </p:nvCxnSpPr>
        <p:spPr bwMode="auto">
          <a:xfrm>
            <a:off x="5656731" y="4406284"/>
            <a:ext cx="2230312" cy="34463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30" idx="2"/>
          </p:cNvCxnSpPr>
          <p:nvPr/>
        </p:nvCxnSpPr>
        <p:spPr bwMode="auto">
          <a:xfrm>
            <a:off x="5656731" y="4406284"/>
            <a:ext cx="280027" cy="66926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 bwMode="auto">
          <a:xfrm>
            <a:off x="289598" y="575597"/>
            <a:ext cx="9337574" cy="1879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bề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mặt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ngoài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layout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đồ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thì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còn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lớn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tích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này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sang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Mica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25168" y="5982817"/>
            <a:ext cx="988083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128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0,8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380289" y="481072"/>
            <a:ext cx="6405260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Kiêm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sever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SSIS-FVSI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612091" y="904875"/>
            <a:ext cx="8573637" cy="1327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đoạn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độc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lập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thống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line. 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đánh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kiêm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FVSI,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600" dirty="0">
              <a:solidFill>
                <a:srgbClr val="0000FF"/>
              </a:solidFill>
              <a:latin typeface="+mj-lt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2" name="TextBox 2"/>
          <p:cNvSpPr txBox="1"/>
          <p:nvPr/>
        </p:nvSpPr>
        <p:spPr>
          <a:xfrm>
            <a:off x="612856" y="2073015"/>
            <a:ext cx="897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18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dirty="0"/>
              <a:t>Before 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596183" y="2062530"/>
            <a:ext cx="4236283" cy="3835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83791" y="5287337"/>
            <a:ext cx="4215170" cy="27604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altLang="ja-JP" sz="16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5" name="TextBox 2"/>
          <p:cNvSpPr txBox="1"/>
          <p:nvPr/>
        </p:nvSpPr>
        <p:spPr>
          <a:xfrm>
            <a:off x="1410694" y="2450904"/>
            <a:ext cx="2822048" cy="3420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SSIS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F-VSI</a:t>
            </a:r>
            <a:endParaRPr lang="en-US" sz="1800" i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9455" y="5453641"/>
            <a:ext cx="4685341" cy="41145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CH2 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≈ 56 (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Triệu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đồng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) 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63063" y="2818329"/>
            <a:ext cx="4128316" cy="2556956"/>
            <a:chOff x="119295" y="1672697"/>
            <a:chExt cx="4128316" cy="2340053"/>
          </a:xfrm>
        </p:grpSpPr>
        <p:grpSp>
          <p:nvGrpSpPr>
            <p:cNvPr id="158" name="Group 157"/>
            <p:cNvGrpSpPr/>
            <p:nvPr/>
          </p:nvGrpSpPr>
          <p:grpSpPr>
            <a:xfrm>
              <a:off x="119295" y="1672697"/>
              <a:ext cx="4128316" cy="2340053"/>
              <a:chOff x="119295" y="1672697"/>
              <a:chExt cx="4031808" cy="2340053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19295" y="1672697"/>
                <a:ext cx="4031808" cy="23400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825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2060930" y="1679687"/>
                <a:ext cx="1978398" cy="2288739"/>
                <a:chOff x="2060930" y="1679687"/>
                <a:chExt cx="1978398" cy="2288739"/>
              </a:xfrm>
            </p:grpSpPr>
            <p:cxnSp>
              <p:nvCxnSpPr>
                <p:cNvPr id="185" name="直線コネクタ 14"/>
                <p:cNvCxnSpPr/>
                <p:nvPr/>
              </p:nvCxnSpPr>
              <p:spPr>
                <a:xfrm>
                  <a:off x="3215154" y="2106709"/>
                  <a:ext cx="2070" cy="5000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正方形/長方形 161"/>
                <p:cNvSpPr/>
                <p:nvPr/>
              </p:nvSpPr>
              <p:spPr>
                <a:xfrm>
                  <a:off x="2254182" y="1679687"/>
                  <a:ext cx="616408" cy="524405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/>
                <a:p>
                  <a:pPr algn="l"/>
                  <a:r>
                    <a:rPr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FVSI Server</a:t>
                  </a:r>
                  <a:endParaRPr lang="ja-JP" altLang="en-US" sz="1200" b="1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87" name="直線コネクタ 2"/>
                <p:cNvCxnSpPr/>
                <p:nvPr/>
              </p:nvCxnSpPr>
              <p:spPr>
                <a:xfrm>
                  <a:off x="2599559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線コネクタ 6"/>
                <p:cNvCxnSpPr/>
                <p:nvPr/>
              </p:nvCxnSpPr>
              <p:spPr>
                <a:xfrm>
                  <a:off x="2587698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コネクタ 14"/>
                <p:cNvCxnSpPr/>
                <p:nvPr/>
              </p:nvCxnSpPr>
              <p:spPr>
                <a:xfrm>
                  <a:off x="2992528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28"/>
                <p:cNvCxnSpPr/>
                <p:nvPr/>
              </p:nvCxnSpPr>
              <p:spPr>
                <a:xfrm>
                  <a:off x="3442044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29"/>
                <p:cNvCxnSpPr>
                  <a:endCxn id="200" idx="0"/>
                </p:cNvCxnSpPr>
                <p:nvPr/>
              </p:nvCxnSpPr>
              <p:spPr>
                <a:xfrm>
                  <a:off x="3862472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2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7467" y="1729221"/>
                  <a:ext cx="419536" cy="393739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pic>
              <p:nvPicPr>
                <p:cNvPr id="19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0867" y="3619203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154" y="2957369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95" name="直線コネクタ 100"/>
                <p:cNvCxnSpPr>
                  <a:stCxn id="193" idx="0"/>
                  <a:endCxn id="194" idx="2"/>
                </p:cNvCxnSpPr>
                <p:nvPr/>
              </p:nvCxnSpPr>
              <p:spPr>
                <a:xfrm flipV="1">
                  <a:off x="2596666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639" y="2346316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97" name="正方形/長方形 24"/>
                <p:cNvSpPr/>
                <p:nvPr/>
              </p:nvSpPr>
              <p:spPr>
                <a:xfrm>
                  <a:off x="2522657" y="2296081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9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4912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9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55" y="2962832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0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6817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1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296" y="3621957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2" name="直線コネクタ 100"/>
                <p:cNvCxnSpPr>
                  <a:stCxn id="201" idx="0"/>
                  <a:endCxn id="200" idx="2"/>
                </p:cNvCxnSpPr>
                <p:nvPr/>
              </p:nvCxnSpPr>
              <p:spPr>
                <a:xfrm flipH="1" flipV="1">
                  <a:off x="3862472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69" y="3620492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4" name="直線コネクタ 100"/>
                <p:cNvCxnSpPr>
                  <a:stCxn id="203" idx="0"/>
                  <a:endCxn id="199" idx="2"/>
                </p:cNvCxnSpPr>
                <p:nvPr/>
              </p:nvCxnSpPr>
              <p:spPr>
                <a:xfrm flipH="1" flipV="1">
                  <a:off x="3437510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461" y="3619026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6" name="直線コネクタ 100"/>
                <p:cNvCxnSpPr>
                  <a:stCxn id="205" idx="0"/>
                  <a:endCxn id="198" idx="2"/>
                </p:cNvCxnSpPr>
                <p:nvPr/>
              </p:nvCxnSpPr>
              <p:spPr>
                <a:xfrm flipV="1">
                  <a:off x="2989260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正方形/長方形 24"/>
                <p:cNvSpPr/>
                <p:nvPr/>
              </p:nvSpPr>
              <p:spPr>
                <a:xfrm>
                  <a:off x="2079980" y="268118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08" name="正方形/長方形 209"/>
                <p:cNvSpPr/>
                <p:nvPr/>
              </p:nvSpPr>
              <p:spPr>
                <a:xfrm>
                  <a:off x="233202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09" name="正方形/長方形 209"/>
                <p:cNvSpPr/>
                <p:nvPr/>
              </p:nvSpPr>
              <p:spPr>
                <a:xfrm>
                  <a:off x="36142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31951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1" name="正方形/長方形 209"/>
                <p:cNvSpPr/>
                <p:nvPr/>
              </p:nvSpPr>
              <p:spPr>
                <a:xfrm>
                  <a:off x="273207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2068257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60930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4" name="正方形/長方形 209"/>
                <p:cNvSpPr/>
                <p:nvPr/>
              </p:nvSpPr>
              <p:spPr>
                <a:xfrm>
                  <a:off x="232556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5" name="正方形/長方形 209"/>
                <p:cNvSpPr/>
                <p:nvPr/>
              </p:nvSpPr>
              <p:spPr>
                <a:xfrm>
                  <a:off x="36077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6" name="正方形/長方形 209"/>
                <p:cNvSpPr/>
                <p:nvPr/>
              </p:nvSpPr>
              <p:spPr>
                <a:xfrm>
                  <a:off x="31886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7" name="正方形/長方形 209"/>
                <p:cNvSpPr/>
                <p:nvPr/>
              </p:nvSpPr>
              <p:spPr>
                <a:xfrm>
                  <a:off x="272561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8" name="正方形/長方形 209"/>
                <p:cNvSpPr/>
                <p:nvPr/>
              </p:nvSpPr>
              <p:spPr>
                <a:xfrm>
                  <a:off x="2940162" y="2158675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178039" y="1690116"/>
                <a:ext cx="1861039" cy="1606998"/>
                <a:chOff x="178039" y="1690116"/>
                <a:chExt cx="1861039" cy="1606998"/>
              </a:xfrm>
            </p:grpSpPr>
            <p:cxnSp>
              <p:nvCxnSpPr>
                <p:cNvPr id="164" name="直線コネクタ 14"/>
                <p:cNvCxnSpPr/>
                <p:nvPr/>
              </p:nvCxnSpPr>
              <p:spPr>
                <a:xfrm>
                  <a:off x="1227245" y="2126950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5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453" y="1736548"/>
                  <a:ext cx="433337" cy="409084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cxnSp>
              <p:nvCxnSpPr>
                <p:cNvPr id="166" name="直線コネクタ 2"/>
                <p:cNvCxnSpPr/>
                <p:nvPr/>
              </p:nvCxnSpPr>
              <p:spPr>
                <a:xfrm>
                  <a:off x="567740" y="2614112"/>
                  <a:ext cx="93" cy="34600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コネクタ 6"/>
                <p:cNvCxnSpPr/>
                <p:nvPr/>
              </p:nvCxnSpPr>
              <p:spPr>
                <a:xfrm flipV="1">
                  <a:off x="563655" y="2625897"/>
                  <a:ext cx="1291220" cy="1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コネクタ 28"/>
                <p:cNvCxnSpPr/>
                <p:nvPr/>
              </p:nvCxnSpPr>
              <p:spPr>
                <a:xfrm>
                  <a:off x="1430884" y="2623105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コネクタ 29"/>
                <p:cNvCxnSpPr/>
                <p:nvPr/>
              </p:nvCxnSpPr>
              <p:spPr>
                <a:xfrm>
                  <a:off x="1853971" y="2625898"/>
                  <a:ext cx="0" cy="583217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図 13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483" y="2957972"/>
                  <a:ext cx="314142" cy="304170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1" name="図 1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003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2" name="図 18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2749" y="2962657"/>
                  <a:ext cx="311675" cy="30975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73" name="直線コネクタ 14"/>
                <p:cNvCxnSpPr/>
                <p:nvPr/>
              </p:nvCxnSpPr>
              <p:spPr>
                <a:xfrm>
                  <a:off x="990919" y="2623105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4" name="図 1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76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5" name="正方形/長方形 24"/>
                <p:cNvSpPr/>
                <p:nvPr/>
              </p:nvSpPr>
              <p:spPr>
                <a:xfrm>
                  <a:off x="507750" y="2330406"/>
                  <a:ext cx="625227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8833" y="2373227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7" name="正方形/長方形 24"/>
                <p:cNvSpPr/>
                <p:nvPr/>
              </p:nvSpPr>
              <p:spPr>
                <a:xfrm>
                  <a:off x="189633" y="2673566"/>
                  <a:ext cx="362080" cy="1174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SICB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8" name="正方形/長方形 209"/>
                <p:cNvSpPr/>
                <p:nvPr/>
              </p:nvSpPr>
              <p:spPr>
                <a:xfrm>
                  <a:off x="287814" y="2765004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9" name="正方形/長方形 209"/>
                <p:cNvSpPr/>
                <p:nvPr/>
              </p:nvSpPr>
              <p:spPr>
                <a:xfrm>
                  <a:off x="1592006" y="2772331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0" name="正方形/長方形 209"/>
                <p:cNvSpPr/>
                <p:nvPr/>
              </p:nvSpPr>
              <p:spPr>
                <a:xfrm>
                  <a:off x="1165579" y="2778192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1" name="正方形/長方形 209"/>
                <p:cNvSpPr/>
                <p:nvPr/>
              </p:nvSpPr>
              <p:spPr>
                <a:xfrm>
                  <a:off x="702518" y="276207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78039" y="2666998"/>
                  <a:ext cx="1861039" cy="630116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83" name="正方形/長方形 209"/>
                <p:cNvSpPr/>
                <p:nvPr/>
              </p:nvSpPr>
              <p:spPr>
                <a:xfrm>
                  <a:off x="947238" y="21788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4" name="正方形/長方形 94"/>
                <p:cNvSpPr/>
                <p:nvPr/>
              </p:nvSpPr>
              <p:spPr>
                <a:xfrm>
                  <a:off x="295552" y="1690116"/>
                  <a:ext cx="635538" cy="494300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SSIS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Server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</a:p>
              </p:txBody>
            </p:sp>
          </p:grpSp>
        </p:grpSp>
        <p:sp>
          <p:nvSpPr>
            <p:cNvPr id="159" name="正方形/長方形 24"/>
            <p:cNvSpPr/>
            <p:nvPr/>
          </p:nvSpPr>
          <p:spPr>
            <a:xfrm>
              <a:off x="2112218" y="3358485"/>
              <a:ext cx="380766" cy="14653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60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0" name="正方形/長方形 24"/>
            <p:cNvSpPr/>
            <p:nvPr/>
          </p:nvSpPr>
          <p:spPr>
            <a:xfrm>
              <a:off x="2046406" y="3311769"/>
              <a:ext cx="483577" cy="227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sz="600" kern="1200" dirty="0">
                  <a:solidFill>
                    <a:schemeClr val="tx1"/>
                  </a:solidFill>
                  <a:effectLst/>
                  <a:latin typeface="Times New Roman" pitchFamily="18" charset="0"/>
                  <a:ea typeface="+mn-ea"/>
                  <a:cs typeface="Times New Roman" pitchFamily="18" charset="0"/>
                </a:rPr>
                <a:t>TABLET</a:t>
              </a:r>
              <a:endParaRPr lang="en-US" sz="6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772865" y="2057013"/>
            <a:ext cx="4583577" cy="3863495"/>
            <a:chOff x="4593573" y="2475655"/>
            <a:chExt cx="4492222" cy="3669346"/>
          </a:xfrm>
        </p:grpSpPr>
        <p:sp>
          <p:nvSpPr>
            <p:cNvPr id="220" name="Rectangle 219"/>
            <p:cNvSpPr/>
            <p:nvPr/>
          </p:nvSpPr>
          <p:spPr>
            <a:xfrm>
              <a:off x="4736342" y="2475655"/>
              <a:ext cx="728524" cy="3166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dirty="0">
                  <a:solidFill>
                    <a:srgbClr val="0000FF"/>
                  </a:solidFill>
                  <a:latin typeface="+mj-lt"/>
                  <a:ea typeface="Tahoma" pitchFamily="34" charset="0"/>
                  <a:cs typeface="Times New Roman" pitchFamily="18" charset="0"/>
                  <a:sym typeface="Wingdings 2"/>
                </a:rPr>
                <a:t>After</a:t>
              </a: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738405" y="2480602"/>
              <a:ext cx="4156511" cy="366439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7947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350" b="1">
                <a:solidFill>
                  <a:schemeClr val="tx1"/>
                </a:solidFill>
                <a:latin typeface="Times New Roman" pitchFamily="18" charset="0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593573" y="5753614"/>
              <a:ext cx="4492222" cy="357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Chi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phí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cho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1 line CH2 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≈ 30.4 (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Triệu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đồng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054796" y="2450904"/>
            <a:ext cx="4051791" cy="2924381"/>
            <a:chOff x="4806489" y="2584418"/>
            <a:chExt cx="4051791" cy="2698701"/>
          </a:xfrm>
        </p:grpSpPr>
        <p:sp>
          <p:nvSpPr>
            <p:cNvPr id="224" name="Rectangle 223"/>
            <p:cNvSpPr/>
            <p:nvPr/>
          </p:nvSpPr>
          <p:spPr>
            <a:xfrm>
              <a:off x="4806489" y="2943066"/>
              <a:ext cx="4051791" cy="234005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825"/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4877167" y="3439491"/>
              <a:ext cx="1856936" cy="1118264"/>
              <a:chOff x="4581648" y="2178850"/>
              <a:chExt cx="1861039" cy="1118264"/>
            </a:xfrm>
          </p:grpSpPr>
          <p:cxnSp>
            <p:nvCxnSpPr>
              <p:cNvPr id="273" name="直線コネクタ 2"/>
              <p:cNvCxnSpPr/>
              <p:nvPr/>
            </p:nvCxnSpPr>
            <p:spPr>
              <a:xfrm>
                <a:off x="4971349" y="2614112"/>
                <a:ext cx="93" cy="34600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6"/>
              <p:cNvCxnSpPr/>
              <p:nvPr/>
            </p:nvCxnSpPr>
            <p:spPr>
              <a:xfrm flipV="1">
                <a:off x="4967264" y="2625897"/>
                <a:ext cx="1291220" cy="1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14"/>
              <p:cNvCxnSpPr/>
              <p:nvPr/>
            </p:nvCxnSpPr>
            <p:spPr>
              <a:xfrm>
                <a:off x="5633907" y="2299843"/>
                <a:ext cx="0" cy="34038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線コネクタ 28"/>
              <p:cNvCxnSpPr/>
              <p:nvPr/>
            </p:nvCxnSpPr>
            <p:spPr>
              <a:xfrm>
                <a:off x="5834493" y="2623105"/>
                <a:ext cx="0" cy="599068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線コネクタ 29"/>
              <p:cNvCxnSpPr/>
              <p:nvPr/>
            </p:nvCxnSpPr>
            <p:spPr>
              <a:xfrm>
                <a:off x="6257580" y="2625898"/>
                <a:ext cx="0" cy="583217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8" name="図 1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5092" y="2957972"/>
                <a:ext cx="314142" cy="3041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79" name="図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0612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80" name="図 18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358" y="2962657"/>
                <a:ext cx="311675" cy="309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cxnSp>
            <p:nvCxnSpPr>
              <p:cNvPr id="281" name="直線コネクタ 14"/>
              <p:cNvCxnSpPr/>
              <p:nvPr/>
            </p:nvCxnSpPr>
            <p:spPr>
              <a:xfrm>
                <a:off x="5394528" y="2623105"/>
                <a:ext cx="3053" cy="513276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2" name="図 16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085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3" name="正方形/長方形 24"/>
              <p:cNvSpPr/>
              <p:nvPr/>
            </p:nvSpPr>
            <p:spPr>
              <a:xfrm>
                <a:off x="4911359" y="2330406"/>
                <a:ext cx="625227" cy="27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HUB  LAN</a:t>
                </a:r>
                <a:endParaRPr kumimoji="1" lang="ja-JP" altLang="en-US" sz="675">
                  <a:solidFill>
                    <a:srgbClr val="0070C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442" y="2373227"/>
                <a:ext cx="350269" cy="1726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5" name="正方形/長方形 209"/>
              <p:cNvSpPr/>
              <p:nvPr/>
            </p:nvSpPr>
            <p:spPr>
              <a:xfrm>
                <a:off x="4691423" y="2765004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6" name="正方形/長方形 209"/>
              <p:cNvSpPr/>
              <p:nvPr/>
            </p:nvSpPr>
            <p:spPr>
              <a:xfrm>
                <a:off x="5995615" y="2772331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4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7" name="正方形/長方形 209"/>
              <p:cNvSpPr/>
              <p:nvPr/>
            </p:nvSpPr>
            <p:spPr>
              <a:xfrm>
                <a:off x="5569188" y="2778192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3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8" name="正方形/長方形 209"/>
              <p:cNvSpPr/>
              <p:nvPr/>
            </p:nvSpPr>
            <p:spPr>
              <a:xfrm>
                <a:off x="5106127" y="2762073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2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581648" y="2666998"/>
                <a:ext cx="1861039" cy="63011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90" name="正方形/長方形 209"/>
              <p:cNvSpPr/>
              <p:nvPr/>
            </p:nvSpPr>
            <p:spPr>
              <a:xfrm>
                <a:off x="5350847" y="2178850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</p:grpSp>
        <p:pic>
          <p:nvPicPr>
            <p:cNvPr id="226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54" y="2987028"/>
              <a:ext cx="418611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cxnSp>
          <p:nvCxnSpPr>
            <p:cNvPr id="227" name="直線コネクタ 6"/>
            <p:cNvCxnSpPr/>
            <p:nvPr/>
          </p:nvCxnSpPr>
          <p:spPr>
            <a:xfrm>
              <a:off x="5920789" y="3560484"/>
              <a:ext cx="2015640" cy="0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コネクタ 14"/>
            <p:cNvCxnSpPr>
              <a:stCxn id="226" idx="2"/>
              <a:endCxn id="234" idx="0"/>
            </p:cNvCxnSpPr>
            <p:nvPr/>
          </p:nvCxnSpPr>
          <p:spPr>
            <a:xfrm>
              <a:off x="6819560" y="3380767"/>
              <a:ext cx="829" cy="116533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正方形/長方形 94"/>
            <p:cNvSpPr/>
            <p:nvPr/>
          </p:nvSpPr>
          <p:spPr>
            <a:xfrm>
              <a:off x="7014145" y="2932375"/>
              <a:ext cx="939705" cy="28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SSIS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0" name="正方形/長方形 161"/>
            <p:cNvSpPr/>
            <p:nvPr/>
          </p:nvSpPr>
          <p:spPr>
            <a:xfrm>
              <a:off x="6992420" y="3143559"/>
              <a:ext cx="988874" cy="27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F-VSI </a:t>
              </a:r>
              <a:r>
                <a:rPr kumimoji="1" lang="en-US" altLang="ja-JP" sz="800" dirty="0" err="1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1" name="Plus 230"/>
            <p:cNvSpPr/>
            <p:nvPr/>
          </p:nvSpPr>
          <p:spPr>
            <a:xfrm>
              <a:off x="7361511" y="3111408"/>
              <a:ext cx="108618" cy="97972"/>
            </a:xfrm>
            <a:prstGeom prst="mathPlus">
              <a:avLst>
                <a:gd name="adj1" fmla="val 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6734352" y="3454974"/>
              <a:ext cx="2014685" cy="1774093"/>
              <a:chOff x="6711492" y="3454974"/>
              <a:chExt cx="2014685" cy="1774093"/>
            </a:xfrm>
          </p:grpSpPr>
          <p:grpSp>
            <p:nvGrpSpPr>
              <p:cNvPr id="238" name="Group 237"/>
              <p:cNvGrpSpPr/>
              <p:nvPr/>
            </p:nvGrpSpPr>
            <p:grpSpPr>
              <a:xfrm>
                <a:off x="6747866" y="3454974"/>
                <a:ext cx="1978311" cy="1774093"/>
                <a:chOff x="6468935" y="2194333"/>
                <a:chExt cx="1978398" cy="1774093"/>
              </a:xfrm>
            </p:grpSpPr>
            <p:cxnSp>
              <p:nvCxnSpPr>
                <p:cNvPr id="240" name="直線コネクタ 2"/>
                <p:cNvCxnSpPr/>
                <p:nvPr/>
              </p:nvCxnSpPr>
              <p:spPr>
                <a:xfrm>
                  <a:off x="7007564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コネクタ 6"/>
                <p:cNvCxnSpPr/>
                <p:nvPr/>
              </p:nvCxnSpPr>
              <p:spPr>
                <a:xfrm>
                  <a:off x="6995703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コネクタ 14"/>
                <p:cNvCxnSpPr/>
                <p:nvPr/>
              </p:nvCxnSpPr>
              <p:spPr>
                <a:xfrm>
                  <a:off x="7400533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コネクタ 28"/>
                <p:cNvCxnSpPr/>
                <p:nvPr/>
              </p:nvCxnSpPr>
              <p:spPr>
                <a:xfrm>
                  <a:off x="7850049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コネクタ 29"/>
                <p:cNvCxnSpPr>
                  <a:endCxn id="254" idx="0"/>
                </p:cNvCxnSpPr>
                <p:nvPr/>
              </p:nvCxnSpPr>
              <p:spPr>
                <a:xfrm>
                  <a:off x="8270477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線コネクタ 14"/>
                <p:cNvCxnSpPr/>
                <p:nvPr/>
              </p:nvCxnSpPr>
              <p:spPr>
                <a:xfrm>
                  <a:off x="7625230" y="2299843"/>
                  <a:ext cx="0" cy="30694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6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872" y="3619203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47" name="正方形/長方形 24"/>
                <p:cNvSpPr/>
                <p:nvPr/>
              </p:nvSpPr>
              <p:spPr>
                <a:xfrm>
                  <a:off x="6483720" y="3355731"/>
                  <a:ext cx="380761" cy="146535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ja-JP" altLang="en-US" sz="60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159" y="2957369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49" name="直線コネクタ 100"/>
                <p:cNvCxnSpPr>
                  <a:stCxn id="246" idx="0"/>
                  <a:endCxn id="248" idx="2"/>
                </p:cNvCxnSpPr>
                <p:nvPr/>
              </p:nvCxnSpPr>
              <p:spPr>
                <a:xfrm flipV="1">
                  <a:off x="7004671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0644" y="2375624"/>
                  <a:ext cx="350269" cy="1726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51" name="正方形/長方形 24"/>
                <p:cNvSpPr/>
                <p:nvPr/>
              </p:nvSpPr>
              <p:spPr>
                <a:xfrm>
                  <a:off x="6930662" y="2325389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252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2917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3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60" y="2962832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822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6301" y="3621957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6" name="直線コネクタ 100"/>
                <p:cNvCxnSpPr>
                  <a:stCxn id="255" idx="0"/>
                  <a:endCxn id="254" idx="2"/>
                </p:cNvCxnSpPr>
                <p:nvPr/>
              </p:nvCxnSpPr>
              <p:spPr>
                <a:xfrm flipH="1" flipV="1">
                  <a:off x="8270477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7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74" y="3620492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8" name="直線コネクタ 100"/>
                <p:cNvCxnSpPr>
                  <a:stCxn id="257" idx="0"/>
                  <a:endCxn id="253" idx="2"/>
                </p:cNvCxnSpPr>
                <p:nvPr/>
              </p:nvCxnSpPr>
              <p:spPr>
                <a:xfrm flipH="1" flipV="1">
                  <a:off x="7845515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9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466" y="3619026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60" name="直線コネクタ 100"/>
                <p:cNvCxnSpPr>
                  <a:stCxn id="259" idx="0"/>
                  <a:endCxn id="252" idx="2"/>
                </p:cNvCxnSpPr>
                <p:nvPr/>
              </p:nvCxnSpPr>
              <p:spPr>
                <a:xfrm flipV="1">
                  <a:off x="7397265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正方形/長方形 24"/>
                <p:cNvSpPr/>
                <p:nvPr/>
              </p:nvSpPr>
              <p:spPr>
                <a:xfrm>
                  <a:off x="6487985" y="267356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62" name="正方形/長方形 209"/>
                <p:cNvSpPr/>
                <p:nvPr/>
              </p:nvSpPr>
              <p:spPr>
                <a:xfrm>
                  <a:off x="674003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3" name="正方形/長方形 209"/>
                <p:cNvSpPr/>
                <p:nvPr/>
              </p:nvSpPr>
              <p:spPr>
                <a:xfrm>
                  <a:off x="80222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4" name="正方形/長方形 209"/>
                <p:cNvSpPr/>
                <p:nvPr/>
              </p:nvSpPr>
              <p:spPr>
                <a:xfrm>
                  <a:off x="76031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5" name="正方形/長方形 209"/>
                <p:cNvSpPr/>
                <p:nvPr/>
              </p:nvSpPr>
              <p:spPr>
                <a:xfrm>
                  <a:off x="714008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476262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6468935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8" name="正方形/長方形 209"/>
                <p:cNvSpPr/>
                <p:nvPr/>
              </p:nvSpPr>
              <p:spPr>
                <a:xfrm>
                  <a:off x="673357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9" name="正方形/長方形 209"/>
                <p:cNvSpPr/>
                <p:nvPr/>
              </p:nvSpPr>
              <p:spPr>
                <a:xfrm>
                  <a:off x="80157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0" name="正方形/長方形 209"/>
                <p:cNvSpPr/>
                <p:nvPr/>
              </p:nvSpPr>
              <p:spPr>
                <a:xfrm>
                  <a:off x="75966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1" name="正方形/長方形 209"/>
                <p:cNvSpPr/>
                <p:nvPr/>
              </p:nvSpPr>
              <p:spPr>
                <a:xfrm>
                  <a:off x="713362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2" name="正方形/長方形 209"/>
                <p:cNvSpPr/>
                <p:nvPr/>
              </p:nvSpPr>
              <p:spPr>
                <a:xfrm>
                  <a:off x="7583983" y="219433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39" name="正方形/長方形 24"/>
              <p:cNvSpPr/>
              <p:nvPr/>
            </p:nvSpPr>
            <p:spPr>
              <a:xfrm>
                <a:off x="6711492" y="4572408"/>
                <a:ext cx="483577" cy="2271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sz="600" kern="1200" dirty="0">
                    <a:solidFill>
                      <a:schemeClr val="tx1"/>
                    </a:solidFill>
                    <a:effectLst/>
                    <a:latin typeface="Times New Roman" pitchFamily="18" charset="0"/>
                    <a:ea typeface="+mn-ea"/>
                    <a:cs typeface="Times New Roman" pitchFamily="18" charset="0"/>
                  </a:rPr>
                  <a:t>TABLET</a:t>
                </a:r>
                <a:endParaRPr lang="en-US" sz="600" dirty="0"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33" name="正方形/長方形 24"/>
            <p:cNvSpPr/>
            <p:nvPr/>
          </p:nvSpPr>
          <p:spPr>
            <a:xfrm>
              <a:off x="4879622" y="3935184"/>
              <a:ext cx="370747" cy="1174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6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SICB</a:t>
              </a:r>
              <a:endParaRPr kumimoji="1" lang="ja-JP" altLang="en-US" sz="6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2278" y="3497300"/>
              <a:ext cx="236221" cy="227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235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842" y="2987028"/>
              <a:ext cx="391127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236" name="Plus 235"/>
            <p:cNvSpPr/>
            <p:nvPr/>
          </p:nvSpPr>
          <p:spPr bwMode="auto">
            <a:xfrm rot="2549077">
              <a:off x="5023652" y="2739851"/>
              <a:ext cx="929101" cy="801593"/>
            </a:xfrm>
            <a:prstGeom prst="mathPlus">
              <a:avLst>
                <a:gd name="adj1" fmla="val 2314"/>
              </a:avLst>
            </a:prstGeom>
            <a:solidFill>
              <a:srgbClr val="FF00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7" name="TextBox 2"/>
            <p:cNvSpPr txBox="1"/>
            <p:nvPr/>
          </p:nvSpPr>
          <p:spPr>
            <a:xfrm>
              <a:off x="5425389" y="2584418"/>
              <a:ext cx="2817680" cy="3414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Hệ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thống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SSIS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và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F-VSI</a:t>
              </a:r>
              <a:endParaRPr lang="en-US" sz="1800" i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imes New Roman" pitchFamily="18" charset="0"/>
              </a:endParaRPr>
            </a:p>
          </p:txBody>
        </p:sp>
      </p:grpSp>
      <p:sp>
        <p:nvSpPr>
          <p:cNvPr id="291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292" name="Rectangular Callout 291"/>
          <p:cNvSpPr/>
          <p:nvPr/>
        </p:nvSpPr>
        <p:spPr bwMode="auto">
          <a:xfrm>
            <a:off x="4702575" y="3394261"/>
            <a:ext cx="1032571" cy="545367"/>
          </a:xfrm>
          <a:prstGeom prst="wedgeRectCallout">
            <a:avLst>
              <a:gd name="adj1" fmla="val 30646"/>
              <a:gd name="adj2" fmla="val -89713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4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400" dirty="0" err="1">
                <a:latin typeface="+mj-lt"/>
                <a:ea typeface="ＭＳ Ｐゴシック" pitchFamily="34" charset="-128"/>
              </a:rPr>
              <a:t>bỏ</a:t>
            </a:r>
            <a:r>
              <a:rPr lang="en-US" sz="1400" dirty="0">
                <a:latin typeface="+mj-lt"/>
                <a:ea typeface="ＭＳ Ｐゴシック" pitchFamily="34" charset="-128"/>
              </a:rPr>
              <a:t> 1 Server 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93" name="Rectangular Callout 292"/>
          <p:cNvSpPr/>
          <p:nvPr/>
        </p:nvSpPr>
        <p:spPr bwMode="auto">
          <a:xfrm>
            <a:off x="7344916" y="2858394"/>
            <a:ext cx="1255388" cy="534053"/>
          </a:xfrm>
          <a:prstGeom prst="wedgeRectCallout">
            <a:avLst>
              <a:gd name="adj1" fmla="val 150"/>
              <a:gd name="adj2" fmla="val -37112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FVSI Server</a:t>
            </a:r>
          </a:p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SSIS Server</a:t>
            </a:r>
            <a:endParaRPr lang="ja-JP" altLang="en-US" sz="1400" b="1" dirty="0">
              <a:solidFill>
                <a:sysClr val="windowText" lastClr="000000"/>
              </a:solidFill>
              <a:latin typeface="Times New Roman" pitchFamily="18" charset="0"/>
              <a:ea typeface="Meiryo UI" panose="020B060403050404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"/>
          <a:stretch/>
        </p:blipFill>
        <p:spPr bwMode="auto">
          <a:xfrm>
            <a:off x="5148542" y="2548755"/>
            <a:ext cx="4077395" cy="206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190113" y="432818"/>
            <a:ext cx="6172211" cy="533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4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29782" y="2129655"/>
            <a:ext cx="4374263" cy="3707727"/>
            <a:chOff x="177952" y="1573822"/>
            <a:chExt cx="4275894" cy="4453355"/>
          </a:xfrm>
        </p:grpSpPr>
        <p:sp>
          <p:nvSpPr>
            <p:cNvPr id="26" name="Rectangle 25"/>
            <p:cNvSpPr/>
            <p:nvPr/>
          </p:nvSpPr>
          <p:spPr bwMode="auto">
            <a:xfrm>
              <a:off x="183602" y="1581779"/>
              <a:ext cx="882175" cy="43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7952" y="1573822"/>
              <a:ext cx="4275894" cy="44533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87373" y="2128881"/>
            <a:ext cx="4382148" cy="3708501"/>
            <a:chOff x="4601479" y="1572471"/>
            <a:chExt cx="4382148" cy="445470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602041" y="1572471"/>
              <a:ext cx="795226" cy="4348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01479" y="1573823"/>
              <a:ext cx="4382148" cy="445335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Rectangular Callout 30"/>
          <p:cNvSpPr/>
          <p:nvPr/>
        </p:nvSpPr>
        <p:spPr bwMode="auto">
          <a:xfrm>
            <a:off x="5686747" y="4770555"/>
            <a:ext cx="2886683" cy="433096"/>
          </a:xfrm>
          <a:prstGeom prst="wedgeRectCallout">
            <a:avLst>
              <a:gd name="adj1" fmla="val -8809"/>
              <a:gd name="adj2" fmla="val -1036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bỏ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t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nối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659" y="5384626"/>
            <a:ext cx="498298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88.8Triệu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4045" y="5376432"/>
            <a:ext cx="446547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sz="1800" dirty="0"/>
              <a:t>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80.8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114" y="5937713"/>
            <a:ext cx="943966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40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 ≈ 0,25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sz="23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40946" y="907756"/>
            <a:ext cx="9275709" cy="1027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dùng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khiển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trong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Đối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sách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  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yêu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XRSOL,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8" y="2613226"/>
            <a:ext cx="3960000" cy="19588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1848757" y="3772529"/>
            <a:ext cx="1326731" cy="5398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0" name="Rectangular Callout 39"/>
          <p:cNvSpPr/>
          <p:nvPr/>
        </p:nvSpPr>
        <p:spPr bwMode="auto">
          <a:xfrm>
            <a:off x="1120941" y="4749676"/>
            <a:ext cx="3233316" cy="453975"/>
          </a:xfrm>
          <a:prstGeom prst="wedgeRectCallout">
            <a:avLst>
              <a:gd name="adj1" fmla="val -5288"/>
              <a:gd name="adj2" fmla="val -1461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Không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sử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dụng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nối</a:t>
            </a:r>
            <a:endParaRPr kumimoji="1" lang="en-US" sz="1800" dirty="0">
              <a:solidFill>
                <a:srgbClr val="FF0000"/>
              </a:solidFill>
              <a:latin typeface="+mj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-51370" y="498840"/>
            <a:ext cx="73557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5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7778" y="2365176"/>
            <a:ext cx="8982356" cy="3750438"/>
            <a:chOff x="168996" y="1572471"/>
            <a:chExt cx="8982356" cy="441438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74837" y="1582472"/>
              <a:ext cx="88217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68996" y="1573823"/>
              <a:ext cx="4374322" cy="4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644833" y="1572471"/>
              <a:ext cx="79522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43423" y="1573823"/>
              <a:ext cx="4507929" cy="441302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8304" y="5611298"/>
            <a:ext cx="453716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8.5 (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62100" y="5746282"/>
            <a:ext cx="473357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</a:t>
            </a:r>
            <a:r>
              <a:rPr lang="en-US" sz="1800" dirty="0">
                <a:solidFill>
                  <a:srgbClr val="0000FF"/>
                </a:solidFill>
              </a:rPr>
              <a:t> 5,3 (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r>
              <a:rPr lang="en-US" sz="18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12393" y="6103961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en-US" sz="2300" dirty="0"/>
              <a:t> </a:t>
            </a:r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16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≈ 0,1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altLang="ja-JP" sz="23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69146" y="2513599"/>
            <a:ext cx="2071461" cy="2853690"/>
            <a:chOff x="932867" y="2443532"/>
            <a:chExt cx="2197195" cy="336890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67" y="2443532"/>
              <a:ext cx="2197195" cy="336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 bwMode="auto">
            <a:xfrm>
              <a:off x="2189285" y="3068503"/>
              <a:ext cx="439615" cy="47478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>
                <a:solidFill>
                  <a:srgbClr val="000000"/>
                </a:solidFill>
                <a:latin typeface="+mj-lt"/>
              </a:endParaRP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62" y="2672502"/>
            <a:ext cx="2135404" cy="30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5115250" y="2772023"/>
            <a:ext cx="1908502" cy="2287869"/>
            <a:chOff x="5274224" y="2744397"/>
            <a:chExt cx="1908502" cy="2180813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274224" y="3057193"/>
              <a:ext cx="1908502" cy="1868017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pitchFamily="34" charset="-128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60" t="9747"/>
            <a:stretch/>
          </p:blipFill>
          <p:spPr bwMode="auto">
            <a:xfrm>
              <a:off x="5351973" y="3675423"/>
              <a:ext cx="1787512" cy="109505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ular Callout 40"/>
            <p:cNvSpPr/>
            <p:nvPr/>
          </p:nvSpPr>
          <p:spPr bwMode="auto">
            <a:xfrm>
              <a:off x="5300239" y="2744397"/>
              <a:ext cx="1839246" cy="857177"/>
            </a:xfrm>
            <a:prstGeom prst="wedgeRectCallout">
              <a:avLst>
                <a:gd name="adj1" fmla="val -16767"/>
                <a:gd name="adj2" fmla="val -38956"/>
              </a:avLst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Thiết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lập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chiều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dài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nhãn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đạt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bằng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chương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trình</a:t>
              </a:r>
              <a:endParaRPr kumimoji="1" lang="en-US" sz="16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42" name="Rectangular Callout 41"/>
          <p:cNvSpPr/>
          <p:nvPr/>
        </p:nvSpPr>
        <p:spPr bwMode="auto">
          <a:xfrm>
            <a:off x="623754" y="3440968"/>
            <a:ext cx="1755710" cy="1081036"/>
          </a:xfrm>
          <a:prstGeom prst="wedgeRectCallout">
            <a:avLst>
              <a:gd name="adj1" fmla="val 123058"/>
              <a:gd name="adj2" fmla="val -62129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Thiết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lập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cơ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cấu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tay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7341933" y="2388028"/>
            <a:ext cx="1835067" cy="572344"/>
          </a:xfrm>
          <a:prstGeom prst="wedgeRectCallout">
            <a:avLst>
              <a:gd name="adj1" fmla="val 32448"/>
              <a:gd name="adj2" fmla="val 9415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Không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sử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dụng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nút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606348" y="3302910"/>
            <a:ext cx="348598" cy="4201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9382" y="892150"/>
            <a:ext cx="9656618" cy="1391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Tốn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thời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gian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được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ja-JP" alt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→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,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chương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trình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và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thể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chính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5228804" y="5131791"/>
            <a:ext cx="1781596" cy="345373"/>
          </a:xfrm>
          <a:prstGeom prst="wedgeRectCallout">
            <a:avLst>
              <a:gd name="adj1" fmla="val -13190"/>
              <a:gd name="adj2" fmla="val -131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đạt</a:t>
            </a:r>
            <a:endParaRPr kumimoji="1"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73067" y="144026"/>
            <a:ext cx="39207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74657"/>
            <a:ext cx="9841345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3.4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       ≈ 544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41974"/>
              </p:ext>
            </p:extLst>
          </p:nvPr>
        </p:nvGraphicFramePr>
        <p:xfrm>
          <a:off x="422687" y="672858"/>
          <a:ext cx="9160532" cy="5218981"/>
        </p:xfrm>
        <a:graphic>
          <a:graphicData uri="http://schemas.openxmlformats.org/drawingml/2006/table">
            <a:tbl>
              <a:tblPr/>
              <a:tblGrid>
                <a:gridCol w="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6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bị</a:t>
                      </a:r>
                      <a:endParaRPr lang="en-N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Trước cải thiện</a:t>
                      </a:r>
                      <a:b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Sau cải thiện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Hiệu quả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Cylinder,Air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connector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0.463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Tấm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lắp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ghép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Flat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Server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hệ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thống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SSIS, FVSI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 xuất nhãn đạt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38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Tổng hiệu quả 1 line CH2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0.68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60534" y="190721"/>
            <a:ext cx="39500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309992" y="1414331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600" b="1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US" sz="1600" b="1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ên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945" y="5734050"/>
            <a:ext cx="8798557" cy="7889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Thực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tích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: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Cắt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3.4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triệu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pPr algn="l"/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→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25%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bị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89472"/>
              </p:ext>
            </p:extLst>
          </p:nvPr>
        </p:nvGraphicFramePr>
        <p:xfrm>
          <a:off x="340984" y="812800"/>
          <a:ext cx="9260477" cy="451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806900" y="1340089"/>
            <a:ext cx="2883148" cy="1417432"/>
            <a:chOff x="3651475" y="-489467"/>
            <a:chExt cx="2883148" cy="1417432"/>
          </a:xfrm>
        </p:grpSpPr>
        <p:sp>
          <p:nvSpPr>
            <p:cNvPr id="8" name="Explosion 1 7"/>
            <p:cNvSpPr/>
            <p:nvPr/>
          </p:nvSpPr>
          <p:spPr bwMode="auto">
            <a:xfrm>
              <a:off x="3651475" y="-489467"/>
              <a:ext cx="2883148" cy="1417432"/>
            </a:xfrm>
            <a:prstGeom prst="irregularSeal1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ounded Rectangular Callout 8"/>
            <p:cNvSpPr/>
            <p:nvPr/>
          </p:nvSpPr>
          <p:spPr bwMode="auto">
            <a:xfrm>
              <a:off x="4183453" y="-185218"/>
              <a:ext cx="1819191" cy="808934"/>
            </a:xfrm>
            <a:prstGeom prst="wedgeRoundRectCallout">
              <a:avLst>
                <a:gd name="adj1" fmla="val 18149"/>
                <a:gd name="adj2" fmla="val 15351"/>
                <a:gd name="adj3" fmla="val 16667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Giảm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25%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Vượt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mục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tiêu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0454" y="177582"/>
            <a:ext cx="36355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8. TIÊU CHUẨN HÓA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83343" y="995790"/>
            <a:ext cx="4534402" cy="229572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eaLnBrk="0" hangingPunct="0">
              <a:defRPr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EQM-002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7" b="25576"/>
          <a:stretch/>
        </p:blipFill>
        <p:spPr>
          <a:xfrm>
            <a:off x="701141" y="947153"/>
            <a:ext cx="3871611" cy="233463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41992" y="3593073"/>
            <a:ext cx="4495212" cy="244164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1"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keo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FVS-441-015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84127" y="947153"/>
            <a:ext cx="8640622" cy="2431915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4126" y="3515255"/>
            <a:ext cx="8649207" cy="260638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/>
          <a:stretch/>
        </p:blipFill>
        <p:spPr bwMode="auto">
          <a:xfrm>
            <a:off x="701141" y="3617709"/>
            <a:ext cx="3892211" cy="237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8441" y="159097"/>
            <a:ext cx="70066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9. </a:t>
            </a:r>
            <a:r>
              <a:rPr lang="vi-VN" altLang="ja-JP" dirty="0"/>
              <a:t>NHÌN LẠI VÀ PHƯƠNG HƯỚNG SAU NÀY</a:t>
            </a:r>
            <a:endParaRPr lang="en-US" altLang="ja-JP" dirty="0"/>
          </a:p>
        </p:txBody>
      </p:sp>
      <p:sp>
        <p:nvSpPr>
          <p:cNvPr id="6" name="テキスト ボックス 1"/>
          <p:cNvSpPr txBox="1"/>
          <p:nvPr/>
        </p:nvSpPr>
        <p:spPr>
          <a:xfrm>
            <a:off x="512733" y="630569"/>
            <a:ext cx="893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dù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CH2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nhưng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vẫn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còn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một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số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hạng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chưa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được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</a:t>
            </a:r>
          </a:p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Sẽ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tiếp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xác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,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thảo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luận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với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FJD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về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ở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cuộc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họp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định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kì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Hướng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đến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cắt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DA9.   </a:t>
            </a:r>
            <a:endParaRPr lang="en-US" altLang="ja-JP" sz="1800" dirty="0"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45070"/>
              </p:ext>
            </p:extLst>
          </p:nvPr>
        </p:nvGraphicFramePr>
        <p:xfrm>
          <a:off x="495300" y="1985818"/>
          <a:ext cx="8953486" cy="4202547"/>
        </p:xfrm>
        <a:graphic>
          <a:graphicData uri="http://schemas.openxmlformats.org/drawingml/2006/table">
            <a:tbl>
              <a:tblPr/>
              <a:tblGrid>
                <a:gridCol w="498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2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7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2644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Hạng mục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Nguyên nhân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Phương án cải thiện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định 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đoán hiệu quả</a:t>
                      </a:r>
                      <a:b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 Triệu yên)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2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đặc tả máy giảm địa chỉ khí, chỉ sử dụng số lượng cần thiết cho công đoạn thông mạch điện lần 2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Đồ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gá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thành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cao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vật liệu POM đối với những gá có đặc tả đơn giản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Linh kiện đồ gá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Khung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nhôm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luận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FJD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chuyển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sang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nhà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cấp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Misumi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ECONOMY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638675" y="6188365"/>
            <a:ext cx="501015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dự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đoán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: 0.38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4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38018" y="235506"/>
            <a:ext cx="2844023" cy="5762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 anchor="ctr"/>
          <a:lstStyle>
            <a:defPPr>
              <a:defRPr lang="ja-JP"/>
            </a:defPPr>
            <a:lvl1pPr defTabSz="957263" eaLnBrk="1" fontAlgn="auto" hangingPunct="1">
              <a:spcAft>
                <a:spcPts val="0"/>
              </a:spcAft>
              <a:defRPr sz="3200" b="1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 algn="ctr" defTabSz="957263" eaLnBrk="0" hangingPunct="0">
              <a:defRPr sz="4600">
                <a:solidFill>
                  <a:schemeClr val="tx2"/>
                </a:solidFill>
              </a:defRPr>
            </a:lvl2pPr>
            <a:lvl3pPr algn="ctr" defTabSz="957263" eaLnBrk="0" hangingPunct="0">
              <a:defRPr sz="4600">
                <a:solidFill>
                  <a:schemeClr val="tx2"/>
                </a:solidFill>
              </a:defRPr>
            </a:lvl3pPr>
            <a:lvl4pPr algn="ctr" defTabSz="957263" eaLnBrk="0" hangingPunct="0">
              <a:defRPr sz="4600">
                <a:solidFill>
                  <a:schemeClr val="tx2"/>
                </a:solidFill>
              </a:defRPr>
            </a:lvl4pPr>
            <a:lvl5pPr algn="ctr" defTabSz="957263" eaLnBrk="0" hangingPunct="0">
              <a:defRPr sz="4600">
                <a:solidFill>
                  <a:schemeClr val="tx2"/>
                </a:solidFill>
              </a:defRPr>
            </a:lvl5pPr>
            <a:lvl6pPr marL="4572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6pPr>
            <a:lvl7pPr marL="9144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7pPr>
            <a:lvl8pPr marL="13716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8pPr>
            <a:lvl9pPr marL="18288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kumimoji="1" lang="vi-VN" altLang="ja-JP" sz="2400" dirty="0">
                <a:latin typeface="+mj-lt"/>
              </a:rPr>
              <a:t>CS-C-C</a:t>
            </a:r>
            <a:endParaRPr kumimoji="1" lang="ja-JP" altLang="en-US" sz="2400" dirty="0">
              <a:latin typeface="+mj-lt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25956" y="1038862"/>
            <a:ext cx="8695070" cy="1608479"/>
            <a:chOff x="390150" y="2048617"/>
            <a:chExt cx="8489657" cy="142724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33991" y="2082553"/>
              <a:ext cx="1798578" cy="1393305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385787" y="2060351"/>
              <a:ext cx="6494020" cy="1415504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Ban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giám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đốc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cảm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hài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lòng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67" y="2048617"/>
              <a:ext cx="1747876" cy="103777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ahoma" pitchFamily="34" charset="0"/>
                </a:rPr>
                <a:t>CS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ahoma" pitchFamily="34" charset="0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390150" y="2909832"/>
              <a:ext cx="1778852" cy="49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Customer Satisfaction</a:t>
              </a:r>
            </a:p>
          </p:txBody>
        </p: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2774749" y="2193896"/>
              <a:ext cx="5943097" cy="355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kumimoji="0" lang="en-US" altLang="en-US" sz="2000">
                <a:solidFill>
                  <a:srgbClr val="000000"/>
                </a:solidFill>
                <a:latin typeface="+mj-lt"/>
                <a:ea typeface="Meiryo UI" pitchFamily="50" charset="-128"/>
                <a:cs typeface="Tahoma" pitchFamily="34" charset="0"/>
              </a:endParaRPr>
            </a:p>
          </p:txBody>
        </p:sp>
      </p:grpSp>
      <p:grpSp>
        <p:nvGrpSpPr>
          <p:cNvPr id="18" name="Group 10"/>
          <p:cNvGrpSpPr>
            <a:grpSpLocks/>
          </p:cNvGrpSpPr>
          <p:nvPr/>
        </p:nvGrpSpPr>
        <p:grpSpPr bwMode="auto">
          <a:xfrm>
            <a:off x="505753" y="2904206"/>
            <a:ext cx="8715274" cy="1582736"/>
            <a:chOff x="402094" y="3594720"/>
            <a:chExt cx="8416057" cy="122501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99628" y="3594720"/>
              <a:ext cx="6418523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defTabSz="957239">
                <a:defRPr/>
              </a:pPr>
              <a:endParaRPr lang="en-US" sz="2400" dirty="0">
                <a:solidFill>
                  <a:srgbClr val="000000"/>
                </a:solidFill>
                <a:latin typeface="+mj-lt"/>
                <a:ea typeface="Meiryo UI" panose="020B0604030504040204" pitchFamily="50" charset="-128"/>
                <a:cs typeface="Tahoma" panose="020B060403050404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64964" y="3594722"/>
              <a:ext cx="1778852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094" y="3604007"/>
              <a:ext cx="1778851" cy="90521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2" name="TextBox 14"/>
            <p:cNvSpPr txBox="1">
              <a:spLocks noChangeArrowheads="1"/>
            </p:cNvSpPr>
            <p:nvPr/>
          </p:nvSpPr>
          <p:spPr bwMode="auto">
            <a:xfrm>
              <a:off x="464964" y="4448169"/>
              <a:ext cx="1778852" cy="214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vi-VN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Change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446485" y="3254760"/>
            <a:ext cx="8774542" cy="2993027"/>
            <a:chOff x="401561" y="3766002"/>
            <a:chExt cx="8489994" cy="2759347"/>
          </a:xfrm>
        </p:grpSpPr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444647" y="3766002"/>
              <a:ext cx="8446908" cy="2759347"/>
              <a:chOff x="444647" y="3766002"/>
              <a:chExt cx="8446908" cy="2759347"/>
            </a:xfrm>
          </p:grpSpPr>
          <p:sp>
            <p:nvSpPr>
              <p:cNvPr id="26" name="Rounded Rectangle 25"/>
              <p:cNvSpPr/>
              <p:nvPr/>
            </p:nvSpPr>
            <p:spPr bwMode="auto">
              <a:xfrm>
                <a:off x="521901" y="5132044"/>
                <a:ext cx="1782359" cy="1393305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defTabSz="957239">
                  <a:defRPr/>
                </a:pPr>
                <a:endParaRPr lang="en-US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TextBox 19"/>
              <p:cNvSpPr txBox="1">
                <a:spLocks noChangeArrowheads="1"/>
              </p:cNvSpPr>
              <p:nvPr/>
            </p:nvSpPr>
            <p:spPr bwMode="auto">
              <a:xfrm>
                <a:off x="444647" y="6091331"/>
                <a:ext cx="1778852" cy="255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vi-VN" altLang="ja-JP" sz="1800" b="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itchFamily="18" charset="0"/>
                  </a:rPr>
                  <a:t>Collaboration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2456096" y="5132044"/>
                <a:ext cx="6435459" cy="1393304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b"/>
              <a:lstStyle/>
              <a:p>
                <a:pPr defTabSz="957239">
                  <a:defRPr/>
                </a:pPr>
                <a:endParaRPr lang="en-US" b="1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9" name="TextBox 21"/>
              <p:cNvSpPr txBox="1">
                <a:spLocks noChangeArrowheads="1"/>
              </p:cNvSpPr>
              <p:nvPr/>
            </p:nvSpPr>
            <p:spPr bwMode="auto">
              <a:xfrm>
                <a:off x="2578720" y="5275389"/>
                <a:ext cx="6190208" cy="110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Cải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thiện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lần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này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ra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kết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tốt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nhờ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việc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hợp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với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FJD,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SX2, 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liên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quan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người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lí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xưởng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.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578720" y="3766002"/>
                <a:ext cx="6190208" cy="766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được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giá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thành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bị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nhưng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vẫn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thể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bảo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lượng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01561" y="5189019"/>
              <a:ext cx="1747875" cy="107823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859268" y="363786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ctr" anchorCtr="0">
            <a:noAutofit/>
          </a:bodyPr>
          <a:lstStyle/>
          <a:p>
            <a:pPr algn="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</a:t>
            </a:r>
          </a:p>
        </p:txBody>
      </p:sp>
      <p:sp>
        <p:nvSpPr>
          <p:cNvPr id="69" name="Freeform 68"/>
          <p:cNvSpPr/>
          <p:nvPr/>
        </p:nvSpPr>
        <p:spPr>
          <a:xfrm rot="4350613">
            <a:off x="1702805" y="4959732"/>
            <a:ext cx="2016000" cy="47913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 rot="3412837">
            <a:off x="2153459" y="4461375"/>
            <a:ext cx="1116000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rot="17132988">
            <a:off x="1559345" y="2901631"/>
            <a:ext cx="2301160" cy="26630"/>
          </a:xfrm>
          <a:custGeom>
            <a:avLst/>
            <a:gdLst>
              <a:gd name="connsiteX0" fmla="*/ 0 w 2301160"/>
              <a:gd name="connsiteY0" fmla="*/ 13315 h 26630"/>
              <a:gd name="connsiteX1" fmla="*/ 2301160 w 2301160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1160" h="26630">
                <a:moveTo>
                  <a:pt x="0" y="13315"/>
                </a:moveTo>
                <a:lnTo>
                  <a:pt x="2301160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5750" tIns="-44214" rIns="1105751" bIns="-44215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368" y="1420928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 rot="17692822">
            <a:off x="1976803" y="3345018"/>
            <a:ext cx="1466244" cy="26630"/>
          </a:xfrm>
          <a:custGeom>
            <a:avLst/>
            <a:gdLst>
              <a:gd name="connsiteX0" fmla="*/ 0 w 1466244"/>
              <a:gd name="connsiteY0" fmla="*/ 13315 h 26630"/>
              <a:gd name="connsiteX1" fmla="*/ 1466244 w 1466244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44" h="26630">
                <a:moveTo>
                  <a:pt x="0" y="13315"/>
                </a:moveTo>
                <a:lnTo>
                  <a:pt x="1466244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09166" tIns="-23341" rIns="709166" bIns="-23341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018368" y="2398053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9358926">
            <a:off x="2321296" y="3772867"/>
            <a:ext cx="782038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023149" y="3389822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335" tIns="54335" rIns="54335" bIns="54335" numCol="1" spcCol="1270" anchor="ctr" anchorCtr="0">
            <a:noAutofit/>
          </a:bodyPr>
          <a:lstStyle/>
          <a:p>
            <a:pPr defTabSz="2222500">
              <a:lnSpc>
                <a:spcPct val="90000"/>
              </a:lnSpc>
              <a:spcAft>
                <a:spcPct val="35000"/>
              </a:spcAft>
            </a:pPr>
            <a:endParaRPr lang="en-US" sz="5000"/>
          </a:p>
        </p:txBody>
      </p:sp>
      <p:sp>
        <p:nvSpPr>
          <p:cNvPr id="36" name="Freeform 35"/>
          <p:cNvSpPr/>
          <p:nvPr/>
        </p:nvSpPr>
        <p:spPr>
          <a:xfrm>
            <a:off x="3018368" y="444551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018368" y="5576114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51" t="20693" r="31772" b="27650"/>
          <a:stretch/>
        </p:blipFill>
        <p:spPr bwMode="auto">
          <a:xfrm>
            <a:off x="587844" y="4869663"/>
            <a:ext cx="2231556" cy="1683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741562" y="4860983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Thành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787673" y="1874604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Ms. Be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705825" y="281029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??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566216" y="4081978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vi-VN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Dũng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23372" y="597118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en-US" sz="147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46209" y="1570342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29987" y="251170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IQC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58097" y="458352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686322" y="5684165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52309" y="1608195"/>
            <a:ext cx="3534623" cy="2511585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hợp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điểm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vấn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dữ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97056" y="5618772"/>
            <a:ext cx="3489876" cy="77110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chương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850401" y="4374844"/>
            <a:ext cx="3534623" cy="972277"/>
          </a:xfrm>
          <a:prstGeom prst="roundRect">
            <a:avLst/>
          </a:prstGeom>
          <a:noFill/>
          <a:ln w="28575" cap="flat" cmpd="sng" algn="ctr">
            <a:solidFill>
              <a:srgbClr val="FC24E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nối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mệm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31073" y="1806575"/>
            <a:ext cx="1671599" cy="835799"/>
            <a:chOff x="437300" y="1671371"/>
            <a:chExt cx="1810899" cy="905449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1242485" y="2238597"/>
              <a:ext cx="979194" cy="23475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FC24E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4406" tIns="42203" rIns="84406" bIns="42203" numCol="1" rtlCol="0" anchor="ctr" anchorCtr="0" compatLnSpc="1">
              <a:prstTxWarp prst="textNoShape">
                <a:avLst/>
              </a:prstTxWarp>
            </a:bodyPr>
            <a:lstStyle/>
            <a:p>
              <a:pPr defTabSz="883649"/>
              <a:r>
                <a:rPr lang="en-US" sz="1477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 Huy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7300" y="1671371"/>
              <a:ext cx="1810899" cy="905449"/>
              <a:chOff x="618956" y="2084021"/>
              <a:chExt cx="1810899" cy="905449"/>
            </a:xfrm>
            <a:noFill/>
          </p:grpSpPr>
          <p:sp>
            <p:nvSpPr>
              <p:cNvPr id="43" name="Rounded Rectangle 42"/>
              <p:cNvSpPr/>
              <p:nvPr/>
            </p:nvSpPr>
            <p:spPr>
              <a:xfrm>
                <a:off x="618956" y="2084021"/>
                <a:ext cx="1810899" cy="90544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rgbClr val="FC24E2"/>
                </a:solidFill>
              </a:ln>
            </p:spPr>
            <p:style>
              <a:lnRef idx="3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ed Rectangle 4"/>
              <p:cNvSpPr/>
              <p:nvPr/>
            </p:nvSpPr>
            <p:spPr>
              <a:xfrm>
                <a:off x="645476" y="2110541"/>
                <a:ext cx="1757859" cy="852409"/>
              </a:xfrm>
              <a:prstGeom prst="rect">
                <a:avLst/>
              </a:prstGeom>
              <a:grpFill/>
              <a:ln>
                <a:solidFill>
                  <a:srgbClr val="FC24E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551" tIns="10551" rIns="10551" bIns="10551" numCol="1" spcCol="1270" anchor="ctr" anchorCtr="0">
                <a:noAutofit/>
              </a:bodyPr>
              <a:lstStyle/>
              <a:p>
                <a:pPr algn="r" defTabSz="738572">
                  <a:lnSpc>
                    <a:spcPct val="90000"/>
                  </a:lnSpc>
                  <a:spcAft>
                    <a:spcPct val="35000"/>
                  </a:spcAft>
                </a:pPr>
                <a:endParaRPr lang="en-US" sz="1662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6" name="Rounded Rectangle 45"/>
          <p:cNvSpPr/>
          <p:nvPr/>
        </p:nvSpPr>
        <p:spPr>
          <a:xfrm>
            <a:off x="6800848" y="825186"/>
            <a:ext cx="1324083" cy="590796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ounded Rectangle 4"/>
          <p:cNvSpPr/>
          <p:nvPr/>
        </p:nvSpPr>
        <p:spPr>
          <a:xfrm>
            <a:off x="1385789" y="1855530"/>
            <a:ext cx="1110665" cy="556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43" tIns="19343" rIns="19343" bIns="19343" numCol="1" spcCol="1270" anchor="ctr" anchorCtr="0">
            <a:noAutofit/>
          </a:bodyPr>
          <a:lstStyle/>
          <a:p>
            <a:pPr defTabSz="1354049">
              <a:lnSpc>
                <a:spcPct val="90000"/>
              </a:lnSpc>
              <a:spcAft>
                <a:spcPct val="35000"/>
              </a:spcAft>
            </a:pPr>
            <a:r>
              <a:rPr lang="en-US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1221065" y="2785853"/>
            <a:ext cx="706161" cy="701582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endParaRPr lang="en-US" sz="1385">
              <a:latin typeface="Arial" charset="0"/>
              <a:ea typeface="ＭＳ 明朝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686322" y="384227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Dũng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755960" y="352394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518" y="1890737"/>
            <a:ext cx="42664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24625"/>
            <a:ext cx="2133600" cy="333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59BD14B-A7A4-47B5-81C5-454E8E10D2BD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E33D1-A98E-AA28-7B60-0B6DC4C27976}"/>
              </a:ext>
            </a:extLst>
          </p:cNvPr>
          <p:cNvSpPr/>
          <p:nvPr/>
        </p:nvSpPr>
        <p:spPr bwMode="auto">
          <a:xfrm>
            <a:off x="3124758" y="305752"/>
            <a:ext cx="3299685" cy="74781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2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NHÓM CẢI THIỆN</a:t>
            </a:r>
          </a:p>
        </p:txBody>
      </p:sp>
    </p:spTree>
    <p:extLst>
      <p:ext uri="{BB962C8B-B14F-4D97-AF65-F5344CB8AC3E}">
        <p14:creationId xmlns:p14="http://schemas.microsoft.com/office/powerpoint/2010/main" val="393777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95022" y="1508917"/>
            <a:ext cx="7429552" cy="21302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anchor="ctr">
            <a:prstTxWarp prst="textArchUp">
              <a:avLst/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ja-JP" altLang="en-US" sz="9600" b="1" i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600" b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CẢM ƠN ĐÃ LẮNG NGHE</a:t>
            </a: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4551" y="3232778"/>
            <a:ext cx="2284115" cy="292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35" y="2309195"/>
            <a:ext cx="4595726" cy="38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56288" y="610503"/>
            <a:ext cx="229943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vi-VN" altLang="ja-JP" sz="3000" dirty="0">
                <a:latin typeface="+mj-lt"/>
                <a:cs typeface="Times New Roman" panose="02020603050405020304" pitchFamily="18" charset="0"/>
              </a:rPr>
              <a:t>HẠNG MỤC</a:t>
            </a:r>
            <a:endParaRPr lang="ja-JP" altLang="en-US" sz="3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31895" y="530604"/>
            <a:ext cx="7183224" cy="57934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①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LÝ DO CHỌN ĐỀ TÀI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②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KẾ HOẠCH THỰC 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③ </a:t>
            </a:r>
            <a:r>
              <a:rPr kumimoji="1"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HIỆN TRẠNG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④ </a:t>
            </a:r>
            <a:r>
              <a:rPr kumimoji="1"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NGUYÊN NHÂN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⑤ </a:t>
            </a:r>
            <a:r>
              <a:rPr lang="en-US" altLang="ja-JP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THIẾT ĐẶT MỤC TIÊU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Calibri"/>
              </a:rPr>
              <a:t>⑥</a:t>
            </a: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THỰC HIỆN ĐỐI SÁCH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⑦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XÁC NHẬN HIỆU QUẢ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⑧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TIÊU CHUẨN HÓA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⑨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NHÌN LẠI VÀ PHƯƠNG HƯỚNG SAU NÀY</a:t>
            </a:r>
          </a:p>
        </p:txBody>
      </p:sp>
    </p:spTree>
    <p:extLst>
      <p:ext uri="{BB962C8B-B14F-4D97-AF65-F5344CB8AC3E}">
        <p14:creationId xmlns:p14="http://schemas.microsoft.com/office/powerpoint/2010/main" val="10606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/>
          </p:cNvSpPr>
          <p:nvPr/>
        </p:nvSpPr>
        <p:spPr>
          <a:xfrm>
            <a:off x="109058" y="165772"/>
            <a:ext cx="35737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1. LÝ DO CHỌN ĐỀ TÀI</a:t>
            </a:r>
            <a:endParaRPr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" y="535653"/>
            <a:ext cx="989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niên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2023,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ở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TG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cao,dẫn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MPB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→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654084-F344-1FCF-9F9C-80E83C7C762A}"/>
              </a:ext>
            </a:extLst>
          </p:cNvPr>
          <p:cNvSpPr/>
          <p:nvPr/>
        </p:nvSpPr>
        <p:spPr bwMode="auto">
          <a:xfrm>
            <a:off x="5181600" y="2356338"/>
            <a:ext cx="703385" cy="7033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VN" sz="15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charset="0"/>
              <a:ea typeface="ＭＳ 明朝" charset="-128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78412-1596-D010-8456-373E09AADB5A}"/>
              </a:ext>
            </a:extLst>
          </p:cNvPr>
          <p:cNvGrpSpPr/>
          <p:nvPr/>
        </p:nvGrpSpPr>
        <p:grpSpPr>
          <a:xfrm>
            <a:off x="530957" y="1243539"/>
            <a:ext cx="8015165" cy="5037504"/>
            <a:chOff x="0" y="0"/>
            <a:chExt cx="8140700" cy="5092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A5740F-9704-A024-16A3-680508680552}"/>
                </a:ext>
              </a:extLst>
            </p:cNvPr>
            <p:cNvGrpSpPr/>
            <p:nvPr/>
          </p:nvGrpSpPr>
          <p:grpSpPr>
            <a:xfrm>
              <a:off x="0" y="0"/>
              <a:ext cx="8140700" cy="5092700"/>
              <a:chOff x="0" y="0"/>
              <a:chExt cx="8140700" cy="4817805"/>
            </a:xfrm>
          </p:grpSpPr>
          <p:graphicFrame>
            <p:nvGraphicFramePr>
              <p:cNvPr id="25" name="Chart 24">
                <a:extLst>
                  <a:ext uri="{FF2B5EF4-FFF2-40B4-BE49-F238E27FC236}">
                    <a16:creationId xmlns:a16="http://schemas.microsoft.com/office/drawing/2014/main" id="{BBFED2FD-7ECB-317A-E7B7-4D37424806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6206808"/>
                  </p:ext>
                </p:extLst>
              </p:nvPr>
            </p:nvGraphicFramePr>
            <p:xfrm>
              <a:off x="0" y="2487355"/>
              <a:ext cx="8140700" cy="23304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26" name="Chart 25">
                <a:extLst>
                  <a:ext uri="{FF2B5EF4-FFF2-40B4-BE49-F238E27FC236}">
                    <a16:creationId xmlns:a16="http://schemas.microsoft.com/office/drawing/2014/main" id="{9C553AB8-4CE4-A748-A394-77C1AF05E5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7180793"/>
                  </p:ext>
                </p:extLst>
              </p:nvPr>
            </p:nvGraphicFramePr>
            <p:xfrm>
              <a:off x="0" y="0"/>
              <a:ext cx="8140700" cy="24810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DEB0F6-88A4-90C6-5654-6CEA3F13DE28}"/>
                </a:ext>
              </a:extLst>
            </p:cNvPr>
            <p:cNvSpPr/>
            <p:nvPr/>
          </p:nvSpPr>
          <p:spPr>
            <a:xfrm>
              <a:off x="4902200" y="1435099"/>
              <a:ext cx="304800" cy="330200"/>
            </a:xfrm>
            <a:prstGeom prst="ellipse">
              <a:avLst/>
            </a:prstGeom>
            <a:solidFill>
              <a:schemeClr val="accent6">
                <a:lumMod val="75000"/>
                <a:alpha val="43529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/>
          </p:cNvSpPr>
          <p:nvPr/>
        </p:nvSpPr>
        <p:spPr>
          <a:xfrm>
            <a:off x="5286" y="185971"/>
            <a:ext cx="45031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2. KẾ HOẠCH THỰC HIỆN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8" y="647636"/>
            <a:ext cx="9469572" cy="594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71423"/>
              </p:ext>
            </p:extLst>
          </p:nvPr>
        </p:nvGraphicFramePr>
        <p:xfrm>
          <a:off x="356045" y="611119"/>
          <a:ext cx="9207055" cy="504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239510" y="5794199"/>
            <a:ext cx="9323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thấy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gá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gá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SSIS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chiếm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83%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  </a:t>
            </a:r>
          </a:p>
          <a:p>
            <a:pPr algn="l"/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4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hạng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045" y="680087"/>
            <a:ext cx="119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Yên</a:t>
            </a:r>
            <a:endParaRPr lang="en-US" sz="1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1211" y="649962"/>
            <a:ext cx="94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Tỉ</a:t>
            </a:r>
            <a:r>
              <a:rPr lang="en-US" sz="1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lệ</a:t>
            </a:r>
            <a:endParaRPr lang="en-US" sz="1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096023" y="1303848"/>
            <a:ext cx="2499302" cy="362328"/>
          </a:xfrm>
          <a:prstGeom prst="wedgeRectCallout">
            <a:avLst>
              <a:gd name="adj1" fmla="val -21792"/>
              <a:gd name="adj2" fmla="val 2448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rPr>
              <a:t>Top </a:t>
            </a:r>
            <a:r>
              <a:rPr lang="en-US" sz="1800" dirty="0" err="1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rPr>
              <a:t>chiếm</a:t>
            </a:r>
            <a:r>
              <a:rPr lang="en-US" sz="1800" dirty="0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rPr>
              <a:t> 83%</a:t>
            </a: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167"/>
          <p:cNvGrpSpPr>
            <a:grpSpLocks/>
          </p:cNvGrpSpPr>
          <p:nvPr/>
        </p:nvGrpSpPr>
        <p:grpSpPr bwMode="auto">
          <a:xfrm>
            <a:off x="4120784" y="1596099"/>
            <a:ext cx="2260396" cy="4760828"/>
            <a:chOff x="4256858" y="897860"/>
            <a:chExt cx="2448659" cy="6108970"/>
          </a:xfrm>
        </p:grpSpPr>
        <p:sp>
          <p:nvSpPr>
            <p:cNvPr id="56" name="Arc 55"/>
            <p:cNvSpPr/>
            <p:nvPr/>
          </p:nvSpPr>
          <p:spPr bwMode="auto">
            <a:xfrm>
              <a:off x="4256858" y="897860"/>
              <a:ext cx="2448659" cy="5638774"/>
            </a:xfrm>
            <a:prstGeom prst="arc">
              <a:avLst>
                <a:gd name="adj1" fmla="val 20498669"/>
                <a:gd name="adj2" fmla="val 4930555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192644" y="6420758"/>
              <a:ext cx="1286608" cy="586072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MACHINE</a:t>
              </a:r>
            </a:p>
          </p:txBody>
        </p:sp>
      </p:grpSp>
      <p:grpSp>
        <p:nvGrpSpPr>
          <p:cNvPr id="58" name="Group 25"/>
          <p:cNvGrpSpPr>
            <a:grpSpLocks/>
          </p:cNvGrpSpPr>
          <p:nvPr/>
        </p:nvGrpSpPr>
        <p:grpSpPr bwMode="auto">
          <a:xfrm>
            <a:off x="572553" y="1522859"/>
            <a:ext cx="2257085" cy="4834068"/>
            <a:chOff x="1256519" y="1166196"/>
            <a:chExt cx="2422514" cy="6202952"/>
          </a:xfrm>
        </p:grpSpPr>
        <p:sp>
          <p:nvSpPr>
            <p:cNvPr id="59" name="Arc 58"/>
            <p:cNvSpPr/>
            <p:nvPr/>
          </p:nvSpPr>
          <p:spPr bwMode="auto">
            <a:xfrm>
              <a:off x="1256519" y="1166196"/>
              <a:ext cx="2422514" cy="5638774"/>
            </a:xfrm>
            <a:prstGeom prst="arc">
              <a:avLst>
                <a:gd name="adj1" fmla="val 20554203"/>
                <a:gd name="adj2" fmla="val 4969244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1757765" y="6725517"/>
              <a:ext cx="1286608" cy="643631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MATERIAL</a:t>
              </a:r>
            </a:p>
          </p:txBody>
        </p:sp>
      </p:grpSp>
      <p:grpSp>
        <p:nvGrpSpPr>
          <p:cNvPr id="61" name="Group 24"/>
          <p:cNvGrpSpPr>
            <a:grpSpLocks/>
          </p:cNvGrpSpPr>
          <p:nvPr/>
        </p:nvGrpSpPr>
        <p:grpSpPr bwMode="auto">
          <a:xfrm>
            <a:off x="1877367" y="880309"/>
            <a:ext cx="2260395" cy="4219052"/>
            <a:chOff x="1392584" y="509379"/>
            <a:chExt cx="2448658" cy="5413778"/>
          </a:xfrm>
        </p:grpSpPr>
        <p:sp>
          <p:nvSpPr>
            <p:cNvPr id="62" name="Arc 61"/>
            <p:cNvSpPr/>
            <p:nvPr/>
          </p:nvSpPr>
          <p:spPr bwMode="auto">
            <a:xfrm>
              <a:off x="1392584" y="1141629"/>
              <a:ext cx="2448658" cy="4781528"/>
            </a:xfrm>
            <a:prstGeom prst="arc">
              <a:avLst>
                <a:gd name="adj1" fmla="val 16339298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1612603" y="509379"/>
              <a:ext cx="1455821" cy="658320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MAN</a:t>
              </a:r>
            </a:p>
          </p:txBody>
        </p:sp>
      </p:grpSp>
      <p:grpSp>
        <p:nvGrpSpPr>
          <p:cNvPr id="64" name="Group 29"/>
          <p:cNvGrpSpPr>
            <a:grpSpLocks/>
          </p:cNvGrpSpPr>
          <p:nvPr/>
        </p:nvGrpSpPr>
        <p:grpSpPr bwMode="auto">
          <a:xfrm>
            <a:off x="4960737" y="880309"/>
            <a:ext cx="2261747" cy="4105042"/>
            <a:chOff x="4433526" y="264579"/>
            <a:chExt cx="2450123" cy="5267483"/>
          </a:xfrm>
        </p:grpSpPr>
        <p:sp>
          <p:nvSpPr>
            <p:cNvPr id="65" name="Arc 64"/>
            <p:cNvSpPr/>
            <p:nvPr/>
          </p:nvSpPr>
          <p:spPr bwMode="auto">
            <a:xfrm>
              <a:off x="4433526" y="883882"/>
              <a:ext cx="2450123" cy="4648180"/>
            </a:xfrm>
            <a:prstGeom prst="arc">
              <a:avLst>
                <a:gd name="adj1" fmla="val 16497491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4933353" y="264579"/>
              <a:ext cx="1383680" cy="670027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METHOD</a:t>
              </a:r>
            </a:p>
          </p:txBody>
        </p:sp>
      </p:grpSp>
      <p:grpSp>
        <p:nvGrpSpPr>
          <p:cNvPr id="67" name="Group 14"/>
          <p:cNvGrpSpPr>
            <a:grpSpLocks/>
          </p:cNvGrpSpPr>
          <p:nvPr/>
        </p:nvGrpSpPr>
        <p:grpSpPr bwMode="auto">
          <a:xfrm>
            <a:off x="-209590" y="1720831"/>
            <a:ext cx="10272110" cy="3998450"/>
            <a:chOff x="-595255" y="1439103"/>
            <a:chExt cx="10610280" cy="5040574"/>
          </a:xfrm>
        </p:grpSpPr>
        <p:sp>
          <p:nvSpPr>
            <p:cNvPr id="68" name="Trapezoid 67"/>
            <p:cNvSpPr/>
            <p:nvPr/>
          </p:nvSpPr>
          <p:spPr bwMode="auto">
            <a:xfrm rot="16200000">
              <a:off x="4404487" y="-373013"/>
              <a:ext cx="457201" cy="766677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 defTabSz="883649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9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98" b="-17873"/>
            <a:stretch/>
          </p:blipFill>
          <p:spPr bwMode="auto">
            <a:xfrm rot="10800000" flipV="1">
              <a:off x="8446906" y="1439103"/>
              <a:ext cx="1568119" cy="504057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 flipV="1">
              <a:off x="-595255" y="1446845"/>
              <a:ext cx="1488493" cy="3532279"/>
            </a:xfrm>
            <a:prstGeom prst="ellipse">
              <a:avLst/>
            </a:prstGeom>
            <a:noFill/>
            <a:effectLst>
              <a:glow rad="127000">
                <a:schemeClr val="accent1">
                  <a:alpha val="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Connector 70"/>
          <p:cNvCxnSpPr>
            <a:stCxn id="90" idx="3"/>
          </p:cNvCxnSpPr>
          <p:nvPr/>
        </p:nvCxnSpPr>
        <p:spPr bwMode="auto">
          <a:xfrm>
            <a:off x="2014049" y="1614345"/>
            <a:ext cx="1827317" cy="34439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>
            <a:endCxn id="91" idx="3"/>
          </p:cNvCxnSpPr>
          <p:nvPr/>
        </p:nvCxnSpPr>
        <p:spPr bwMode="auto">
          <a:xfrm flipH="1" flipV="1">
            <a:off x="5593408" y="2178006"/>
            <a:ext cx="1533256" cy="28669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83" idx="3"/>
          </p:cNvCxnSpPr>
          <p:nvPr/>
        </p:nvCxnSpPr>
        <p:spPr bwMode="auto">
          <a:xfrm>
            <a:off x="2347274" y="4044163"/>
            <a:ext cx="439108" cy="224555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Cloud Callout 7169"/>
          <p:cNvSpPr>
            <a:spLocks noChangeArrowheads="1"/>
          </p:cNvSpPr>
          <p:nvPr/>
        </p:nvSpPr>
        <p:spPr bwMode="auto">
          <a:xfrm>
            <a:off x="7160830" y="340641"/>
            <a:ext cx="2745171" cy="2111557"/>
          </a:xfrm>
          <a:prstGeom prst="cloudCallout">
            <a:avLst>
              <a:gd name="adj1" fmla="val 44157"/>
              <a:gd name="adj2" fmla="val 100867"/>
            </a:avLst>
          </a:prstGeom>
          <a:solidFill>
            <a:srgbClr val="FF33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1pPr>
            <a:lvl2pPr marL="742950" indent="-28575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2pPr>
            <a:lvl3pPr marL="11430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3pPr>
            <a:lvl4pPr marL="16002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4pPr>
            <a:lvl5pPr marL="20574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9pPr>
          </a:lstStyle>
          <a:p>
            <a:pPr eaLnBrk="1" hangingPunct="1"/>
            <a:endParaRPr lang="en-US" altLang="en-US" sz="1846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5" name="Straight Connector 74"/>
          <p:cNvCxnSpPr>
            <a:stCxn id="86" idx="1"/>
          </p:cNvCxnSpPr>
          <p:nvPr/>
        </p:nvCxnSpPr>
        <p:spPr bwMode="auto">
          <a:xfrm flipH="1" flipV="1">
            <a:off x="6143519" y="5129135"/>
            <a:ext cx="523738" cy="40552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>
            <a:endCxn id="84" idx="3"/>
          </p:cNvCxnSpPr>
          <p:nvPr/>
        </p:nvCxnSpPr>
        <p:spPr bwMode="auto">
          <a:xfrm flipH="1">
            <a:off x="2333904" y="4140306"/>
            <a:ext cx="207679" cy="899774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6405388" y="5307944"/>
            <a:ext cx="261869" cy="682551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タイトル 1"/>
          <p:cNvSpPr txBox="1">
            <a:spLocks/>
          </p:cNvSpPr>
          <p:nvPr/>
        </p:nvSpPr>
        <p:spPr>
          <a:xfrm>
            <a:off x="-58137" y="119440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405582" y="481451"/>
            <a:ext cx="23173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+mj-lt"/>
              </a:rPr>
              <a:t>Kinh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phí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đầu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tư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không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đủ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để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mua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thiết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bị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lên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hàng</a:t>
            </a:r>
            <a:r>
              <a:rPr lang="en-US" sz="2400" b="1" dirty="0">
                <a:latin typeface="+mj-lt"/>
              </a:rPr>
              <a:t> CH2</a:t>
            </a: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5528346" y="4130006"/>
            <a:ext cx="699470" cy="6927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2769436" y="4486488"/>
            <a:ext cx="469919" cy="60344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Rounded Rectangle 82"/>
          <p:cNvSpPr/>
          <p:nvPr/>
        </p:nvSpPr>
        <p:spPr bwMode="auto">
          <a:xfrm>
            <a:off x="894017" y="3643055"/>
            <a:ext cx="1453257" cy="802215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ctr" defTabSz="883649"/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tấm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lắp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ghép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 bwMode="auto">
          <a:xfrm>
            <a:off x="237564" y="4666620"/>
            <a:ext cx="2096340" cy="74692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Thiết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kế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tấm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lắp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ghép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bảng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kiểm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tra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bằng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vật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liệu</a:t>
            </a:r>
            <a:r>
              <a:rPr lang="en-US" sz="1400" dirty="0">
                <a:solidFill>
                  <a:srgbClr val="000000"/>
                </a:solidFill>
              </a:rPr>
              <a:t> POM </a:t>
            </a:r>
            <a:r>
              <a:rPr lang="en-US" sz="1400" dirty="0" err="1">
                <a:solidFill>
                  <a:srgbClr val="000000"/>
                </a:solidFill>
              </a:rPr>
              <a:t>có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giá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cao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6242352" y="5944835"/>
            <a:ext cx="2190296" cy="64687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độc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lập</a:t>
            </a:r>
            <a:r>
              <a:rPr lang="en-US" sz="1400" dirty="0">
                <a:solidFill>
                  <a:srgbClr val="000000"/>
                </a:solidFill>
              </a:rPr>
              <a:t> 2 server </a:t>
            </a:r>
            <a:r>
              <a:rPr lang="en-US" sz="1400" dirty="0" err="1">
                <a:solidFill>
                  <a:srgbClr val="000000"/>
                </a:solidFill>
              </a:rPr>
              <a:t>cho</a:t>
            </a:r>
            <a:r>
              <a:rPr lang="en-US" sz="1400" dirty="0">
                <a:solidFill>
                  <a:srgbClr val="000000"/>
                </a:solidFill>
              </a:rPr>
              <a:t> SSIS </a:t>
            </a:r>
            <a:r>
              <a:rPr lang="en-US" sz="1400" dirty="0" err="1">
                <a:solidFill>
                  <a:srgbClr val="000000"/>
                </a:solidFill>
              </a:rPr>
              <a:t>và</a:t>
            </a:r>
            <a:r>
              <a:rPr lang="en-US" sz="1400" dirty="0">
                <a:solidFill>
                  <a:srgbClr val="000000"/>
                </a:solidFill>
              </a:rPr>
              <a:t> FVSI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6667257" y="5222960"/>
            <a:ext cx="1981650" cy="62340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Tốn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2 server </a:t>
            </a:r>
          </a:p>
        </p:txBody>
      </p:sp>
      <p:sp>
        <p:nvSpPr>
          <p:cNvPr id="90" name="Rounded Rectangle 89"/>
          <p:cNvSpPr/>
          <p:nvPr/>
        </p:nvSpPr>
        <p:spPr bwMode="auto">
          <a:xfrm>
            <a:off x="324530" y="1220893"/>
            <a:ext cx="1689519" cy="78690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 bwMode="auto">
          <a:xfrm>
            <a:off x="4224230" y="1579608"/>
            <a:ext cx="1369178" cy="1196795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chứng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chặt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chẽ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2" name="Straight Connector 91"/>
          <p:cNvCxnSpPr>
            <a:stCxn id="94" idx="1"/>
          </p:cNvCxnSpPr>
          <p:nvPr/>
        </p:nvCxnSpPr>
        <p:spPr bwMode="auto">
          <a:xfrm flipH="1">
            <a:off x="6375012" y="3845560"/>
            <a:ext cx="565522" cy="4476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stCxn id="89" idx="1"/>
          </p:cNvCxnSpPr>
          <p:nvPr/>
        </p:nvCxnSpPr>
        <p:spPr bwMode="auto">
          <a:xfrm flipH="1" flipV="1">
            <a:off x="6536322" y="4156441"/>
            <a:ext cx="211533" cy="471245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40534" y="3550813"/>
            <a:ext cx="1689519" cy="58949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5" name="Straight Connector 94"/>
          <p:cNvCxnSpPr/>
          <p:nvPr/>
        </p:nvCxnSpPr>
        <p:spPr bwMode="auto">
          <a:xfrm flipH="1">
            <a:off x="2786382" y="4788211"/>
            <a:ext cx="208966" cy="867583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Rounded Rectangle 95"/>
          <p:cNvSpPr/>
          <p:nvPr/>
        </p:nvSpPr>
        <p:spPr bwMode="auto">
          <a:xfrm>
            <a:off x="3200376" y="4936501"/>
            <a:ext cx="1824609" cy="65080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cylinder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gá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7" name="Straight Connector 96"/>
          <p:cNvCxnSpPr/>
          <p:nvPr/>
        </p:nvCxnSpPr>
        <p:spPr bwMode="auto">
          <a:xfrm flipV="1">
            <a:off x="5333465" y="4458184"/>
            <a:ext cx="539727" cy="154545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Rounded Rectangle 97"/>
          <p:cNvSpPr/>
          <p:nvPr/>
        </p:nvSpPr>
        <p:spPr bwMode="auto">
          <a:xfrm>
            <a:off x="3984694" y="3508257"/>
            <a:ext cx="1577021" cy="632049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XRSOL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2976916" y="2567291"/>
            <a:ext cx="1135764" cy="209112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Rounded Rectangle 99"/>
          <p:cNvSpPr/>
          <p:nvPr/>
        </p:nvSpPr>
        <p:spPr bwMode="auto">
          <a:xfrm>
            <a:off x="1177954" y="2114678"/>
            <a:ext cx="1817394" cy="888576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2524080" y="5655794"/>
            <a:ext cx="1800561" cy="935919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Thiết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kế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chọn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dùng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linh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kiện</a:t>
            </a:r>
            <a:r>
              <a:rPr lang="en-US" sz="1400" dirty="0">
                <a:solidFill>
                  <a:srgbClr val="000000"/>
                </a:solidFill>
              </a:rPr>
              <a:t> cylinder </a:t>
            </a:r>
            <a:r>
              <a:rPr lang="en-US" sz="1400" dirty="0" err="1">
                <a:solidFill>
                  <a:srgbClr val="000000"/>
                </a:solidFill>
              </a:rPr>
              <a:t>chế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tạo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gá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của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nhà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cung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cấp</a:t>
            </a:r>
            <a:r>
              <a:rPr lang="en-US" sz="1400" dirty="0">
                <a:solidFill>
                  <a:srgbClr val="000000"/>
                </a:solidFill>
              </a:rPr>
              <a:t> SMC </a:t>
            </a:r>
            <a:r>
              <a:rPr lang="en-US" sz="1400" dirty="0" err="1">
                <a:solidFill>
                  <a:srgbClr val="000000"/>
                </a:solidFill>
              </a:rPr>
              <a:t>có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giá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cao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6747855" y="4215292"/>
            <a:ext cx="1931890" cy="82478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loại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máy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xuất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nhãn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đạt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điều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chỉnh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nhãn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bằng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tay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3239355" y="4211024"/>
            <a:ext cx="2205171" cy="647022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Máy</a:t>
            </a:r>
            <a:r>
              <a:rPr lang="en-US" sz="1400" dirty="0">
                <a:solidFill>
                  <a:srgbClr val="000000"/>
                </a:solidFill>
              </a:rPr>
              <a:t> XRSOL </a:t>
            </a:r>
            <a:r>
              <a:rPr lang="en-US" sz="1400" dirty="0" err="1">
                <a:solidFill>
                  <a:srgbClr val="000000"/>
                </a:solidFill>
              </a:rPr>
              <a:t>có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nhiều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chức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năng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không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807469"/>
              </p:ext>
            </p:extLst>
          </p:nvPr>
        </p:nvGraphicFramePr>
        <p:xfrm>
          <a:off x="419647" y="646331"/>
          <a:ext cx="8894857" cy="5163919"/>
        </p:xfrm>
        <a:graphic>
          <a:graphicData uri="http://schemas.openxmlformats.org/drawingml/2006/table">
            <a:tbl>
              <a:tblPr/>
              <a:tblGrid>
                <a:gridCol w="340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6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cải thiện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(Triệu yên)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điều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khiển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khí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XRSOL có  giá cao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XRSOL có nhiều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liên lạc nhà sản xuất thay đổi đặc tả kỹ thuật máy XRSOL, loại bỏ những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0.04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Flat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dụng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bằng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POM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vật liệu POM sang MICA có giá thành rẻ hơn.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0.15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thống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SSIS, FVSI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 thống SSIS và FVSI sử dụng 2 server độc lập trong cùng 1 line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thiết kế công đoạn dùng chung server hệ thống SSIS và FVSI.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Cylinder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kiện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cylinder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tạo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gá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của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cấp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SMC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thay đổi nhà  cung cấp SMC sang Airtack có giá rẻ hơn nhưng vẫn đảm bảo chất lượng.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0.21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xuất nhãn đạt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 dụng loại máy xuất nhãn đạt điều chỉnh chiều dài nhãn bằng tay.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đặc tả kỹ thuật máy xuất nhãn đạt, chuyển sang dùng loại máy điều chỉnh chiều dài nhãn bằng chương trình có giá thành rẻ hơn. 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0153" y="6076949"/>
            <a:ext cx="8623816" cy="5619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quả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dự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đoán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5 line : 2.7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384536"/>
              </p:ext>
            </p:extLst>
          </p:nvPr>
        </p:nvGraphicFramePr>
        <p:xfrm>
          <a:off x="622956" y="637564"/>
          <a:ext cx="8614751" cy="50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ight Arrow 15"/>
          <p:cNvSpPr/>
          <p:nvPr/>
        </p:nvSpPr>
        <p:spPr bwMode="auto">
          <a:xfrm rot="733365">
            <a:off x="3484295" y="1742855"/>
            <a:ext cx="3431374" cy="602422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14567" y="889825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+mj-lt"/>
                <a:cs typeface="Arial" panose="020B0604020202020204" pitchFamily="34" charset="0"/>
              </a:rPr>
              <a:t>Triệu</a:t>
            </a:r>
            <a:r>
              <a:rPr lang="en-US" sz="1600" b="1" baseline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+mj-lt"/>
                <a:cs typeface="Arial" panose="020B0604020202020204" pitchFamily="34" charset="0"/>
              </a:rPr>
              <a:t>Y</a:t>
            </a:r>
            <a:r>
              <a:rPr lang="en-US" sz="1600" b="1" baseline="0" dirty="0" err="1">
                <a:latin typeface="+mj-lt"/>
                <a:cs typeface="Arial" panose="020B0604020202020204" pitchFamily="34" charset="0"/>
              </a:rPr>
              <a:t>ên</a:t>
            </a:r>
            <a:endParaRPr lang="en-US" sz="1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5168" y="5702158"/>
            <a:ext cx="8623816" cy="82081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Mục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Tiêu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20%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bị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5168" y="654341"/>
            <a:ext cx="8623816" cy="493469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09058" y="165772"/>
            <a:ext cx="390926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indent="0"/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5. THIẾT ĐẶT MỤC TIÊU</a:t>
            </a:r>
          </a:p>
        </p:txBody>
      </p: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212133</TotalTime>
  <Words>2096</Words>
  <Application>Microsoft Macintosh PowerPoint</Application>
  <PresentationFormat>A4 Paper (210x297 mm)</PresentationFormat>
  <Paragraphs>344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メイリオ</vt:lpstr>
      <vt:lpstr>Meiryo UI</vt:lpstr>
      <vt:lpstr>Arial</vt:lpstr>
      <vt:lpstr>Calibri</vt:lpstr>
      <vt:lpstr>Tahoma</vt:lpstr>
      <vt:lpstr>Times New Roman</vt:lpstr>
      <vt:lpstr>Wingdings</vt:lpstr>
      <vt:lpstr>標準デザイン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VDM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2007年06月ＶＤＭ組立課 品質会議発表料</dc:title>
  <dc:creator>Laprap</dc:creator>
  <cp:lastModifiedBy>Cuong Pham</cp:lastModifiedBy>
  <cp:revision>8479</cp:revision>
  <cp:lastPrinted>2018-10-02T09:45:47Z</cp:lastPrinted>
  <dcterms:created xsi:type="dcterms:W3CDTF">2007-07-17T02:39:18Z</dcterms:created>
  <dcterms:modified xsi:type="dcterms:W3CDTF">2024-12-03T18:06:50Z</dcterms:modified>
</cp:coreProperties>
</file>